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76" r:id="rId3"/>
    <p:sldId id="280" r:id="rId4"/>
    <p:sldId id="263" r:id="rId5"/>
    <p:sldId id="277" r:id="rId6"/>
    <p:sldId id="287" r:id="rId7"/>
    <p:sldId id="281" r:id="rId8"/>
    <p:sldId id="282" r:id="rId9"/>
    <p:sldId id="279" r:id="rId10"/>
    <p:sldId id="283" r:id="rId11"/>
    <p:sldId id="286"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82386" autoAdjust="0"/>
  </p:normalViewPr>
  <p:slideViewPr>
    <p:cSldViewPr snapToGrid="0" showGuides="1">
      <p:cViewPr varScale="1">
        <p:scale>
          <a:sx n="150" d="100"/>
          <a:sy n="150" d="100"/>
        </p:scale>
        <p:origin x="76" y="348"/>
      </p:cViewPr>
      <p:guideLst>
        <p:guide orient="horz" pos="2160"/>
        <p:guide pos="3840"/>
      </p:guideLst>
    </p:cSldViewPr>
  </p:slideViewPr>
  <p:notesTextViewPr>
    <p:cViewPr>
      <p:scale>
        <a:sx n="1" d="1"/>
        <a:sy n="1" d="1"/>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dgm:t>
        <a:bodyPr/>
        <a:lstStyle/>
        <a:p>
          <a:r>
            <a:rPr lang="en-US" sz="1600" i="1" dirty="0"/>
            <a:t>Site Survey</a:t>
          </a:r>
        </a:p>
        <a:p>
          <a:r>
            <a:rPr lang="en-US" sz="1400" i="1" dirty="0" err="1"/>
            <a:t>Standortbesichtigung</a:t>
          </a:r>
          <a:endParaRPr lang="en-US" sz="1100" i="1" dirty="0"/>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E6D8F127-49FB-4660-808E-A3EF46F7395F}">
      <dgm:prSet phldrT="[Text]" custT="1"/>
      <dgm:spPr/>
      <dgm:t>
        <a:bodyPr/>
        <a:lstStyle/>
        <a:p>
          <a:r>
            <a:rPr lang="en-US" sz="1600" i="1" dirty="0"/>
            <a:t>Schematic Design</a:t>
          </a:r>
        </a:p>
        <a:p>
          <a:r>
            <a:rPr lang="en-US" sz="1400" i="1" dirty="0" err="1"/>
            <a:t>Entwurfsplanung</a:t>
          </a:r>
          <a:endParaRPr lang="en-US" sz="1400" i="1" dirty="0"/>
        </a:p>
      </dgm:t>
    </dgm:pt>
    <dgm:pt modelId="{E573B998-D896-49BE-AC79-00B4A8D82706}" type="parTrans" cxnId="{5AFD9DFF-2341-4603-9828-2FF0F7997D12}">
      <dgm:prSet/>
      <dgm:spPr/>
      <dgm:t>
        <a:bodyPr/>
        <a:lstStyle/>
        <a:p>
          <a:endParaRPr lang="de-CH"/>
        </a:p>
      </dgm:t>
    </dgm:pt>
    <dgm:pt modelId="{1230B418-4F5A-4459-94B2-B084B510D01C}" type="sibTrans" cxnId="{5AFD9DFF-2341-4603-9828-2FF0F7997D12}">
      <dgm:prSet/>
      <dgm:spPr/>
      <dgm:t>
        <a:bodyPr/>
        <a:lstStyle/>
        <a:p>
          <a:endParaRPr lang="de-CH"/>
        </a:p>
      </dgm:t>
    </dgm:pt>
    <dgm:pt modelId="{A75D2D11-95E8-4545-B960-C51F2D5DCDAB}">
      <dgm:prSet phldrT="[Text]" custT="1"/>
      <dgm:spPr/>
      <dgm:t>
        <a:bodyPr/>
        <a:lstStyle/>
        <a:p>
          <a:r>
            <a:rPr lang="de-CH" sz="1600" dirty="0"/>
            <a:t>Technical Design</a:t>
          </a:r>
        </a:p>
        <a:p>
          <a:r>
            <a:rPr lang="de-CH" sz="1400" i="1" dirty="0"/>
            <a:t>Ausführungsplanung</a:t>
          </a:r>
        </a:p>
      </dgm:t>
    </dgm:pt>
    <dgm:pt modelId="{0D4F504E-F03D-4B20-B089-AE6BAF6A55AE}" type="parTrans" cxnId="{89E9580A-7938-42A7-93F5-8DF760BCEC5E}">
      <dgm:prSet/>
      <dgm:spPr/>
      <dgm:t>
        <a:bodyPr/>
        <a:lstStyle/>
        <a:p>
          <a:endParaRPr lang="de-CH"/>
        </a:p>
      </dgm:t>
    </dgm:pt>
    <dgm:pt modelId="{EB1EFB9F-A70A-4308-8F13-A046A35EE1C0}" type="sibTrans" cxnId="{89E9580A-7938-42A7-93F5-8DF760BCEC5E}">
      <dgm:prSet/>
      <dgm:spPr/>
      <dgm:t>
        <a:bodyPr/>
        <a:lstStyle/>
        <a:p>
          <a:endParaRPr lang="de-CH"/>
        </a:p>
      </dgm:t>
    </dgm:pt>
    <dgm:pt modelId="{7187EF76-63FC-4A7B-9D50-8C1C0A99A933}">
      <dgm:prSet phldrT="[Text]" custT="1"/>
      <dgm:spPr/>
      <dgm:t>
        <a:bodyPr/>
        <a:lstStyle/>
        <a:p>
          <a:r>
            <a:rPr lang="de-CH" sz="1600" kern="1200" dirty="0" err="1"/>
            <a:t>Execution</a:t>
          </a:r>
          <a:endParaRPr lang="de-CH" sz="1600" kern="1200" dirty="0"/>
        </a:p>
        <a:p>
          <a:r>
            <a:rPr lang="de-CH" sz="1400" i="1" kern="1200" dirty="0">
              <a:solidFill>
                <a:prstClr val="white"/>
              </a:solidFill>
              <a:latin typeface="Arial" panose="020B0604020202020204"/>
              <a:ea typeface="+mn-ea"/>
              <a:cs typeface="+mn-cs"/>
            </a:rPr>
            <a:t>Ausführung</a:t>
          </a:r>
        </a:p>
      </dgm:t>
    </dgm:pt>
    <dgm:pt modelId="{89AE656B-B134-4CBB-965F-AE1F8475BDE1}" type="parTrans" cxnId="{4D41911A-1D5F-4EB3-A26C-B0C473F1204D}">
      <dgm:prSet/>
      <dgm:spPr/>
      <dgm:t>
        <a:bodyPr/>
        <a:lstStyle/>
        <a:p>
          <a:endParaRPr lang="de-CH"/>
        </a:p>
      </dgm:t>
    </dgm:pt>
    <dgm:pt modelId="{C6B65EBC-84A3-4DAB-9E25-AEBF13EBAC48}" type="sibTrans" cxnId="{4D41911A-1D5F-4EB3-A26C-B0C473F1204D}">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dgm:pt>
    <dgm:pt modelId="{E513783F-1F7E-4CB1-92C8-CA23610565B0}" type="pres">
      <dgm:prSet presAssocID="{64FA0322-8DE0-4F92-9446-00143DB54EE2}" presName="parSpace" presStyleCnt="0"/>
      <dgm:spPr/>
    </dgm:pt>
    <dgm:pt modelId="{888E4170-5730-4E7D-BD90-4E221ADB3FA3}" type="pres">
      <dgm:prSet presAssocID="{E6D8F127-49FB-4660-808E-A3EF46F7395F}" presName="parTxOnly" presStyleLbl="node1" presStyleIdx="1" presStyleCnt="4" custScaleX="126649">
        <dgm:presLayoutVars>
          <dgm:bulletEnabled val="1"/>
        </dgm:presLayoutVars>
      </dgm:prSet>
      <dgm:spPr/>
    </dgm:pt>
    <dgm:pt modelId="{86542432-0F26-4B62-8E26-E7561550592F}" type="pres">
      <dgm:prSet presAssocID="{1230B418-4F5A-4459-94B2-B084B510D01C}" presName="parSpace" presStyleCnt="0"/>
      <dgm:spPr/>
    </dgm:pt>
    <dgm:pt modelId="{F568AB3C-C412-4815-B220-F6A7DE7BBD34}" type="pres">
      <dgm:prSet presAssocID="{A75D2D11-95E8-4545-B960-C51F2D5DCDAB}" presName="parTxOnly" presStyleLbl="node1" presStyleIdx="2" presStyleCnt="4">
        <dgm:presLayoutVars>
          <dgm:bulletEnabled val="1"/>
        </dgm:presLayoutVars>
      </dgm:prSet>
      <dgm:spPr/>
    </dgm:pt>
    <dgm:pt modelId="{27FB83BC-474C-4B92-8380-000364F1701E}" type="pres">
      <dgm:prSet presAssocID="{EB1EFB9F-A70A-4308-8F13-A046A35EE1C0}" presName="parSpace" presStyleCnt="0"/>
      <dgm:spPr/>
    </dgm:pt>
    <dgm:pt modelId="{E270A085-EBA2-466F-9DF1-BD592154766A}" type="pres">
      <dgm:prSet presAssocID="{7187EF76-63FC-4A7B-9D50-8C1C0A99A933}" presName="parTxOnly" presStyleLbl="node1" presStyleIdx="3" presStyleCnt="4" custLinFactNeighborX="940">
        <dgm:presLayoutVars>
          <dgm:bulletEnabled val="1"/>
        </dgm:presLayoutVars>
      </dgm:prSet>
      <dgm:spPr/>
    </dgm:pt>
  </dgm:ptLst>
  <dgm:cxnLst>
    <dgm:cxn modelId="{89E9580A-7938-42A7-93F5-8DF760BCEC5E}" srcId="{68C48B32-1904-4A99-9D62-D3F4C630379E}" destId="{A75D2D11-95E8-4545-B960-C51F2D5DCDAB}" srcOrd="2" destOrd="0" parTransId="{0D4F504E-F03D-4B20-B089-AE6BAF6A55AE}" sibTransId="{EB1EFB9F-A70A-4308-8F13-A046A35EE1C0}"/>
    <dgm:cxn modelId="{5E18060B-E1CD-4354-AB51-7CF369398DAD}" type="presOf" srcId="{51062A49-E675-47FC-A549-71EBE4E41E86}" destId="{15720B2B-916C-43AF-BCF7-E574858DC883}" srcOrd="0" destOrd="0" presId="urn:microsoft.com/office/officeart/2005/8/layout/hChevron3"/>
    <dgm:cxn modelId="{4D41911A-1D5F-4EB3-A26C-B0C473F1204D}" srcId="{68C48B32-1904-4A99-9D62-D3F4C630379E}" destId="{7187EF76-63FC-4A7B-9D50-8C1C0A99A933}" srcOrd="3" destOrd="0" parTransId="{89AE656B-B134-4CBB-965F-AE1F8475BDE1}" sibTransId="{C6B65EBC-84A3-4DAB-9E25-AEBF13EBAC48}"/>
    <dgm:cxn modelId="{5C803E75-4B9B-4DDB-ABB3-9C6DB74B0258}" type="presOf" srcId="{7187EF76-63FC-4A7B-9D50-8C1C0A99A933}" destId="{E270A085-EBA2-466F-9DF1-BD592154766A}" srcOrd="0" destOrd="0" presId="urn:microsoft.com/office/officeart/2005/8/layout/hChevron3"/>
    <dgm:cxn modelId="{41A40C56-0C61-4873-A6B3-5B53D517E36C}" type="presOf" srcId="{68C48B32-1904-4A99-9D62-D3F4C630379E}" destId="{D483A3EC-13DB-413D-8B2E-315B32863619}" srcOrd="0" destOrd="0" presId="urn:microsoft.com/office/officeart/2005/8/layout/hChevron3"/>
    <dgm:cxn modelId="{DB823B8A-7E66-42F1-8F48-B296335A3B29}" type="presOf" srcId="{E6D8F127-49FB-4660-808E-A3EF46F7395F}" destId="{888E4170-5730-4E7D-BD90-4E221ADB3FA3}" srcOrd="0" destOrd="0" presId="urn:microsoft.com/office/officeart/2005/8/layout/hChevron3"/>
    <dgm:cxn modelId="{B14E85AA-C619-4E56-86D4-6B0099E7BA69}" type="presOf" srcId="{A75D2D11-95E8-4545-B960-C51F2D5DCDAB}" destId="{F568AB3C-C412-4815-B220-F6A7DE7BBD34}"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5AFD9DFF-2341-4603-9828-2FF0F7997D12}" srcId="{68C48B32-1904-4A99-9D62-D3F4C630379E}" destId="{E6D8F127-49FB-4660-808E-A3EF46F7395F}" srcOrd="1" destOrd="0" parTransId="{E573B998-D896-49BE-AC79-00B4A8D82706}" sibTransId="{1230B418-4F5A-4459-94B2-B084B510D01C}"/>
    <dgm:cxn modelId="{A718A868-B8F2-4B7F-BE79-AC98FD20A666}" type="presParOf" srcId="{D483A3EC-13DB-413D-8B2E-315B32863619}" destId="{15720B2B-916C-43AF-BCF7-E574858DC883}" srcOrd="0" destOrd="0" presId="urn:microsoft.com/office/officeart/2005/8/layout/hChevron3"/>
    <dgm:cxn modelId="{9262940E-2C35-4D63-8889-F8B738EF69BC}" type="presParOf" srcId="{D483A3EC-13DB-413D-8B2E-315B32863619}" destId="{E513783F-1F7E-4CB1-92C8-CA23610565B0}" srcOrd="1" destOrd="0" presId="urn:microsoft.com/office/officeart/2005/8/layout/hChevron3"/>
    <dgm:cxn modelId="{44131BC9-6031-49E0-A6CB-15DB45DD3F4E}" type="presParOf" srcId="{D483A3EC-13DB-413D-8B2E-315B32863619}" destId="{888E4170-5730-4E7D-BD90-4E221ADB3FA3}" srcOrd="2" destOrd="0" presId="urn:microsoft.com/office/officeart/2005/8/layout/hChevron3"/>
    <dgm:cxn modelId="{47D6BA17-EE40-4D1D-83DA-C1229EAD95E2}" type="presParOf" srcId="{D483A3EC-13DB-413D-8B2E-315B32863619}" destId="{86542432-0F26-4B62-8E26-E7561550592F}" srcOrd="3" destOrd="0" presId="urn:microsoft.com/office/officeart/2005/8/layout/hChevron3"/>
    <dgm:cxn modelId="{D7F49268-802C-4DC0-BE7A-C4A1CE94D1EC}" type="presParOf" srcId="{D483A3EC-13DB-413D-8B2E-315B32863619}" destId="{F568AB3C-C412-4815-B220-F6A7DE7BBD34}" srcOrd="4" destOrd="0" presId="urn:microsoft.com/office/officeart/2005/8/layout/hChevron3"/>
    <dgm:cxn modelId="{C0B81FBF-5DD4-4735-82CB-E25242D1F286}" type="presParOf" srcId="{D483A3EC-13DB-413D-8B2E-315B32863619}" destId="{27FB83BC-474C-4B92-8380-000364F1701E}" srcOrd="5" destOrd="0" presId="urn:microsoft.com/office/officeart/2005/8/layout/hChevron3"/>
    <dgm:cxn modelId="{B7DCCED2-7ED3-4B87-987F-7377303EC92A}" type="presParOf" srcId="{D483A3EC-13DB-413D-8B2E-315B32863619}" destId="{E270A085-EBA2-466F-9DF1-BD592154766A}"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dgm:t>
        <a:bodyPr/>
        <a:lstStyle/>
        <a:p>
          <a:r>
            <a:rPr lang="de-CH" sz="1600" i="0" dirty="0"/>
            <a:t>Data
Acquisition</a:t>
          </a:r>
          <a:endParaRPr lang="en-US" sz="1100" i="0" dirty="0"/>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E6D8F127-49FB-4660-808E-A3EF46F7395F}">
      <dgm:prSet phldrT="[Text]" custT="1"/>
      <dgm:spPr/>
      <dgm:t>
        <a:bodyPr/>
        <a:lstStyle/>
        <a:p>
          <a:r>
            <a:rPr lang="de-CH" sz="1600" i="0" dirty="0" err="1"/>
            <a:t>Preprocessing</a:t>
          </a:r>
          <a:endParaRPr lang="en-US" sz="1400" i="0" dirty="0"/>
        </a:p>
      </dgm:t>
    </dgm:pt>
    <dgm:pt modelId="{E573B998-D896-49BE-AC79-00B4A8D82706}" type="parTrans" cxnId="{5AFD9DFF-2341-4603-9828-2FF0F7997D12}">
      <dgm:prSet/>
      <dgm:spPr/>
      <dgm:t>
        <a:bodyPr/>
        <a:lstStyle/>
        <a:p>
          <a:endParaRPr lang="de-CH"/>
        </a:p>
      </dgm:t>
    </dgm:pt>
    <dgm:pt modelId="{1230B418-4F5A-4459-94B2-B084B510D01C}" type="sibTrans" cxnId="{5AFD9DFF-2341-4603-9828-2FF0F7997D12}">
      <dgm:prSet/>
      <dgm:spPr/>
      <dgm:t>
        <a:bodyPr/>
        <a:lstStyle/>
        <a:p>
          <a:endParaRPr lang="de-CH"/>
        </a:p>
      </dgm:t>
    </dgm:pt>
    <dgm:pt modelId="{A75D2D11-95E8-4545-B960-C51F2D5DCDAB}">
      <dgm:prSet phldrT="[Text]" custT="1"/>
      <dgm:spPr/>
      <dgm:t>
        <a:bodyPr/>
        <a:lstStyle/>
        <a:p>
          <a:r>
            <a:rPr lang="de-CH" sz="1600" dirty="0" err="1"/>
            <a:t>Object</a:t>
          </a:r>
          <a:r>
            <a:rPr lang="de-CH" sz="1600" dirty="0"/>
            <a:t> </a:t>
          </a:r>
          <a:r>
            <a:rPr lang="de-CH" sz="1600" dirty="0" err="1"/>
            <a:t>Extraction</a:t>
          </a:r>
          <a:endParaRPr lang="de-CH" sz="1400" i="1" dirty="0"/>
        </a:p>
      </dgm:t>
    </dgm:pt>
    <dgm:pt modelId="{0D4F504E-F03D-4B20-B089-AE6BAF6A55AE}" type="parTrans" cxnId="{89E9580A-7938-42A7-93F5-8DF760BCEC5E}">
      <dgm:prSet/>
      <dgm:spPr/>
      <dgm:t>
        <a:bodyPr/>
        <a:lstStyle/>
        <a:p>
          <a:endParaRPr lang="de-CH"/>
        </a:p>
      </dgm:t>
    </dgm:pt>
    <dgm:pt modelId="{EB1EFB9F-A70A-4308-8F13-A046A35EE1C0}" type="sibTrans" cxnId="{89E9580A-7938-42A7-93F5-8DF760BCEC5E}">
      <dgm:prSet/>
      <dgm:spPr/>
      <dgm:t>
        <a:bodyPr/>
        <a:lstStyle/>
        <a:p>
          <a:endParaRPr lang="de-CH"/>
        </a:p>
      </dgm:t>
    </dgm:pt>
    <dgm:pt modelId="{7187EF76-63FC-4A7B-9D50-8C1C0A99A933}">
      <dgm:prSet phldrT="[Text]" custT="1"/>
      <dgm:spPr/>
      <dgm:t>
        <a:bodyPr/>
        <a:lstStyle/>
        <a:p>
          <a:r>
            <a:rPr lang="de-CH" sz="1600" kern="1200" dirty="0"/>
            <a:t>Modeling</a:t>
          </a:r>
          <a:endParaRPr lang="de-CH" sz="1400" i="1" kern="1200" dirty="0">
            <a:solidFill>
              <a:prstClr val="white"/>
            </a:solidFill>
            <a:latin typeface="Arial" panose="020B0604020202020204"/>
            <a:ea typeface="+mn-ea"/>
            <a:cs typeface="+mn-cs"/>
          </a:endParaRPr>
        </a:p>
      </dgm:t>
    </dgm:pt>
    <dgm:pt modelId="{89AE656B-B134-4CBB-965F-AE1F8475BDE1}" type="parTrans" cxnId="{4D41911A-1D5F-4EB3-A26C-B0C473F1204D}">
      <dgm:prSet/>
      <dgm:spPr/>
      <dgm:t>
        <a:bodyPr/>
        <a:lstStyle/>
        <a:p>
          <a:endParaRPr lang="de-CH"/>
        </a:p>
      </dgm:t>
    </dgm:pt>
    <dgm:pt modelId="{C6B65EBC-84A3-4DAB-9E25-AEBF13EBAC48}" type="sibTrans" cxnId="{4D41911A-1D5F-4EB3-A26C-B0C473F1204D}">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dgm:pt>
    <dgm:pt modelId="{E513783F-1F7E-4CB1-92C8-CA23610565B0}" type="pres">
      <dgm:prSet presAssocID="{64FA0322-8DE0-4F92-9446-00143DB54EE2}" presName="parSpace" presStyleCnt="0"/>
      <dgm:spPr/>
    </dgm:pt>
    <dgm:pt modelId="{888E4170-5730-4E7D-BD90-4E221ADB3FA3}" type="pres">
      <dgm:prSet presAssocID="{E6D8F127-49FB-4660-808E-A3EF46F7395F}" presName="parTxOnly" presStyleLbl="node1" presStyleIdx="1" presStyleCnt="4" custScaleX="126649">
        <dgm:presLayoutVars>
          <dgm:bulletEnabled val="1"/>
        </dgm:presLayoutVars>
      </dgm:prSet>
      <dgm:spPr/>
    </dgm:pt>
    <dgm:pt modelId="{86542432-0F26-4B62-8E26-E7561550592F}" type="pres">
      <dgm:prSet presAssocID="{1230B418-4F5A-4459-94B2-B084B510D01C}" presName="parSpace" presStyleCnt="0"/>
      <dgm:spPr/>
    </dgm:pt>
    <dgm:pt modelId="{F568AB3C-C412-4815-B220-F6A7DE7BBD34}" type="pres">
      <dgm:prSet presAssocID="{A75D2D11-95E8-4545-B960-C51F2D5DCDAB}" presName="parTxOnly" presStyleLbl="node1" presStyleIdx="2" presStyleCnt="4">
        <dgm:presLayoutVars>
          <dgm:bulletEnabled val="1"/>
        </dgm:presLayoutVars>
      </dgm:prSet>
      <dgm:spPr/>
    </dgm:pt>
    <dgm:pt modelId="{27FB83BC-474C-4B92-8380-000364F1701E}" type="pres">
      <dgm:prSet presAssocID="{EB1EFB9F-A70A-4308-8F13-A046A35EE1C0}" presName="parSpace" presStyleCnt="0"/>
      <dgm:spPr/>
    </dgm:pt>
    <dgm:pt modelId="{E270A085-EBA2-466F-9DF1-BD592154766A}" type="pres">
      <dgm:prSet presAssocID="{7187EF76-63FC-4A7B-9D50-8C1C0A99A933}" presName="parTxOnly" presStyleLbl="node1" presStyleIdx="3" presStyleCnt="4" custLinFactNeighborX="940">
        <dgm:presLayoutVars>
          <dgm:bulletEnabled val="1"/>
        </dgm:presLayoutVars>
      </dgm:prSet>
      <dgm:spPr/>
    </dgm:pt>
  </dgm:ptLst>
  <dgm:cxnLst>
    <dgm:cxn modelId="{89E9580A-7938-42A7-93F5-8DF760BCEC5E}" srcId="{68C48B32-1904-4A99-9D62-D3F4C630379E}" destId="{A75D2D11-95E8-4545-B960-C51F2D5DCDAB}" srcOrd="2" destOrd="0" parTransId="{0D4F504E-F03D-4B20-B089-AE6BAF6A55AE}" sibTransId="{EB1EFB9F-A70A-4308-8F13-A046A35EE1C0}"/>
    <dgm:cxn modelId="{5E18060B-E1CD-4354-AB51-7CF369398DAD}" type="presOf" srcId="{51062A49-E675-47FC-A549-71EBE4E41E86}" destId="{15720B2B-916C-43AF-BCF7-E574858DC883}" srcOrd="0" destOrd="0" presId="urn:microsoft.com/office/officeart/2005/8/layout/hChevron3"/>
    <dgm:cxn modelId="{4D41911A-1D5F-4EB3-A26C-B0C473F1204D}" srcId="{68C48B32-1904-4A99-9D62-D3F4C630379E}" destId="{7187EF76-63FC-4A7B-9D50-8C1C0A99A933}" srcOrd="3" destOrd="0" parTransId="{89AE656B-B134-4CBB-965F-AE1F8475BDE1}" sibTransId="{C6B65EBC-84A3-4DAB-9E25-AEBF13EBAC48}"/>
    <dgm:cxn modelId="{5C803E75-4B9B-4DDB-ABB3-9C6DB74B0258}" type="presOf" srcId="{7187EF76-63FC-4A7B-9D50-8C1C0A99A933}" destId="{E270A085-EBA2-466F-9DF1-BD592154766A}" srcOrd="0" destOrd="0" presId="urn:microsoft.com/office/officeart/2005/8/layout/hChevron3"/>
    <dgm:cxn modelId="{41A40C56-0C61-4873-A6B3-5B53D517E36C}" type="presOf" srcId="{68C48B32-1904-4A99-9D62-D3F4C630379E}" destId="{D483A3EC-13DB-413D-8B2E-315B32863619}" srcOrd="0" destOrd="0" presId="urn:microsoft.com/office/officeart/2005/8/layout/hChevron3"/>
    <dgm:cxn modelId="{DB823B8A-7E66-42F1-8F48-B296335A3B29}" type="presOf" srcId="{E6D8F127-49FB-4660-808E-A3EF46F7395F}" destId="{888E4170-5730-4E7D-BD90-4E221ADB3FA3}" srcOrd="0" destOrd="0" presId="urn:microsoft.com/office/officeart/2005/8/layout/hChevron3"/>
    <dgm:cxn modelId="{B14E85AA-C619-4E56-86D4-6B0099E7BA69}" type="presOf" srcId="{A75D2D11-95E8-4545-B960-C51F2D5DCDAB}" destId="{F568AB3C-C412-4815-B220-F6A7DE7BBD34}"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5AFD9DFF-2341-4603-9828-2FF0F7997D12}" srcId="{68C48B32-1904-4A99-9D62-D3F4C630379E}" destId="{E6D8F127-49FB-4660-808E-A3EF46F7395F}" srcOrd="1" destOrd="0" parTransId="{E573B998-D896-49BE-AC79-00B4A8D82706}" sibTransId="{1230B418-4F5A-4459-94B2-B084B510D01C}"/>
    <dgm:cxn modelId="{A718A868-B8F2-4B7F-BE79-AC98FD20A666}" type="presParOf" srcId="{D483A3EC-13DB-413D-8B2E-315B32863619}" destId="{15720B2B-916C-43AF-BCF7-E574858DC883}" srcOrd="0" destOrd="0" presId="urn:microsoft.com/office/officeart/2005/8/layout/hChevron3"/>
    <dgm:cxn modelId="{9262940E-2C35-4D63-8889-F8B738EF69BC}" type="presParOf" srcId="{D483A3EC-13DB-413D-8B2E-315B32863619}" destId="{E513783F-1F7E-4CB1-92C8-CA23610565B0}" srcOrd="1" destOrd="0" presId="urn:microsoft.com/office/officeart/2005/8/layout/hChevron3"/>
    <dgm:cxn modelId="{44131BC9-6031-49E0-A6CB-15DB45DD3F4E}" type="presParOf" srcId="{D483A3EC-13DB-413D-8B2E-315B32863619}" destId="{888E4170-5730-4E7D-BD90-4E221ADB3FA3}" srcOrd="2" destOrd="0" presId="urn:microsoft.com/office/officeart/2005/8/layout/hChevron3"/>
    <dgm:cxn modelId="{47D6BA17-EE40-4D1D-83DA-C1229EAD95E2}" type="presParOf" srcId="{D483A3EC-13DB-413D-8B2E-315B32863619}" destId="{86542432-0F26-4B62-8E26-E7561550592F}" srcOrd="3" destOrd="0" presId="urn:microsoft.com/office/officeart/2005/8/layout/hChevron3"/>
    <dgm:cxn modelId="{D7F49268-802C-4DC0-BE7A-C4A1CE94D1EC}" type="presParOf" srcId="{D483A3EC-13DB-413D-8B2E-315B32863619}" destId="{F568AB3C-C412-4815-B220-F6A7DE7BBD34}" srcOrd="4" destOrd="0" presId="urn:microsoft.com/office/officeart/2005/8/layout/hChevron3"/>
    <dgm:cxn modelId="{C0B81FBF-5DD4-4735-82CB-E25242D1F286}" type="presParOf" srcId="{D483A3EC-13DB-413D-8B2E-315B32863619}" destId="{27FB83BC-474C-4B92-8380-000364F1701E}" srcOrd="5" destOrd="0" presId="urn:microsoft.com/office/officeart/2005/8/layout/hChevron3"/>
    <dgm:cxn modelId="{B7DCCED2-7ED3-4B87-987F-7377303EC92A}" type="presParOf" srcId="{D483A3EC-13DB-413D-8B2E-315B32863619}" destId="{E270A085-EBA2-466F-9DF1-BD592154766A}"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dgm:t>
        <a:bodyPr/>
        <a:lstStyle/>
        <a:p>
          <a:r>
            <a:rPr lang="de-CH" sz="1600" i="1" dirty="0" err="1"/>
            <a:t>Meshing</a:t>
          </a:r>
          <a:endParaRPr lang="en-US" sz="1100" i="1" dirty="0"/>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E6D8F127-49FB-4660-808E-A3EF46F7395F}">
      <dgm:prSet phldrT="[Text]" custT="1"/>
      <dgm:spPr/>
      <dgm:t>
        <a:bodyPr/>
        <a:lstStyle/>
        <a:p>
          <a:r>
            <a:rPr lang="de-CH" sz="1600" i="1" dirty="0"/>
            <a:t>Segmentation</a:t>
          </a:r>
          <a:endParaRPr lang="en-US" sz="1400" i="1" dirty="0"/>
        </a:p>
      </dgm:t>
    </dgm:pt>
    <dgm:pt modelId="{E573B998-D896-49BE-AC79-00B4A8D82706}" type="parTrans" cxnId="{5AFD9DFF-2341-4603-9828-2FF0F7997D12}">
      <dgm:prSet/>
      <dgm:spPr/>
      <dgm:t>
        <a:bodyPr/>
        <a:lstStyle/>
        <a:p>
          <a:endParaRPr lang="de-CH"/>
        </a:p>
      </dgm:t>
    </dgm:pt>
    <dgm:pt modelId="{1230B418-4F5A-4459-94B2-B084B510D01C}" type="sibTrans" cxnId="{5AFD9DFF-2341-4603-9828-2FF0F7997D12}">
      <dgm:prSet/>
      <dgm:spPr/>
      <dgm:t>
        <a:bodyPr/>
        <a:lstStyle/>
        <a:p>
          <a:endParaRPr lang="de-CH"/>
        </a:p>
      </dgm:t>
    </dgm:pt>
    <dgm:pt modelId="{A75D2D11-95E8-4545-B960-C51F2D5DCDAB}">
      <dgm:prSet phldrT="[Text]" custT="1"/>
      <dgm:spPr/>
      <dgm:t>
        <a:bodyPr/>
        <a:lstStyle/>
        <a:p>
          <a:r>
            <a:rPr lang="de-CH" sz="1600" dirty="0"/>
            <a:t>Feature </a:t>
          </a:r>
          <a:r>
            <a:rPr lang="de-CH" sz="1600" dirty="0" err="1"/>
            <a:t>Extraction</a:t>
          </a:r>
          <a:endParaRPr lang="de-CH" sz="1400" i="1" dirty="0"/>
        </a:p>
      </dgm:t>
    </dgm:pt>
    <dgm:pt modelId="{0D4F504E-F03D-4B20-B089-AE6BAF6A55AE}" type="parTrans" cxnId="{89E9580A-7938-42A7-93F5-8DF760BCEC5E}">
      <dgm:prSet/>
      <dgm:spPr/>
      <dgm:t>
        <a:bodyPr/>
        <a:lstStyle/>
        <a:p>
          <a:endParaRPr lang="de-CH"/>
        </a:p>
      </dgm:t>
    </dgm:pt>
    <dgm:pt modelId="{EB1EFB9F-A70A-4308-8F13-A046A35EE1C0}" type="sibTrans" cxnId="{89E9580A-7938-42A7-93F5-8DF760BCEC5E}">
      <dgm:prSet/>
      <dgm:spPr/>
      <dgm:t>
        <a:bodyPr/>
        <a:lstStyle/>
        <a:p>
          <a:endParaRPr lang="de-CH"/>
        </a:p>
      </dgm:t>
    </dgm:pt>
    <dgm:pt modelId="{7187EF76-63FC-4A7B-9D50-8C1C0A99A933}">
      <dgm:prSet phldrT="[Text]" custT="1"/>
      <dgm:spPr/>
      <dgm:t>
        <a:bodyPr/>
        <a:lstStyle/>
        <a:p>
          <a:r>
            <a:rPr lang="de-CH" sz="1600" kern="1200" dirty="0" err="1">
              <a:solidFill>
                <a:prstClr val="white"/>
              </a:solidFill>
              <a:latin typeface="Arial" panose="020B0604020202020204"/>
              <a:ea typeface="+mn-ea"/>
              <a:cs typeface="+mn-cs"/>
            </a:rPr>
            <a:t>Semantic</a:t>
          </a:r>
          <a:r>
            <a:rPr lang="de-CH" sz="1600" kern="1200" dirty="0">
              <a:solidFill>
                <a:prstClr val="white"/>
              </a:solidFill>
              <a:latin typeface="Arial" panose="020B0604020202020204"/>
              <a:ea typeface="+mn-ea"/>
              <a:cs typeface="+mn-cs"/>
            </a:rPr>
            <a:t> Interpretation</a:t>
          </a:r>
        </a:p>
      </dgm:t>
    </dgm:pt>
    <dgm:pt modelId="{89AE656B-B134-4CBB-965F-AE1F8475BDE1}" type="parTrans" cxnId="{4D41911A-1D5F-4EB3-A26C-B0C473F1204D}">
      <dgm:prSet/>
      <dgm:spPr/>
      <dgm:t>
        <a:bodyPr/>
        <a:lstStyle/>
        <a:p>
          <a:endParaRPr lang="de-CH"/>
        </a:p>
      </dgm:t>
    </dgm:pt>
    <dgm:pt modelId="{C6B65EBC-84A3-4DAB-9E25-AEBF13EBAC48}" type="sibTrans" cxnId="{4D41911A-1D5F-4EB3-A26C-B0C473F1204D}">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dgm:pt>
    <dgm:pt modelId="{E513783F-1F7E-4CB1-92C8-CA23610565B0}" type="pres">
      <dgm:prSet presAssocID="{64FA0322-8DE0-4F92-9446-00143DB54EE2}" presName="parSpace" presStyleCnt="0"/>
      <dgm:spPr/>
    </dgm:pt>
    <dgm:pt modelId="{888E4170-5730-4E7D-BD90-4E221ADB3FA3}" type="pres">
      <dgm:prSet presAssocID="{E6D8F127-49FB-4660-808E-A3EF46F7395F}" presName="parTxOnly" presStyleLbl="node1" presStyleIdx="1" presStyleCnt="4" custScaleX="126649">
        <dgm:presLayoutVars>
          <dgm:bulletEnabled val="1"/>
        </dgm:presLayoutVars>
      </dgm:prSet>
      <dgm:spPr/>
    </dgm:pt>
    <dgm:pt modelId="{86542432-0F26-4B62-8E26-E7561550592F}" type="pres">
      <dgm:prSet presAssocID="{1230B418-4F5A-4459-94B2-B084B510D01C}" presName="parSpace" presStyleCnt="0"/>
      <dgm:spPr/>
    </dgm:pt>
    <dgm:pt modelId="{F568AB3C-C412-4815-B220-F6A7DE7BBD34}" type="pres">
      <dgm:prSet presAssocID="{A75D2D11-95E8-4545-B960-C51F2D5DCDAB}" presName="parTxOnly" presStyleLbl="node1" presStyleIdx="2" presStyleCnt="4">
        <dgm:presLayoutVars>
          <dgm:bulletEnabled val="1"/>
        </dgm:presLayoutVars>
      </dgm:prSet>
      <dgm:spPr/>
    </dgm:pt>
    <dgm:pt modelId="{27FB83BC-474C-4B92-8380-000364F1701E}" type="pres">
      <dgm:prSet presAssocID="{EB1EFB9F-A70A-4308-8F13-A046A35EE1C0}" presName="parSpace" presStyleCnt="0"/>
      <dgm:spPr/>
    </dgm:pt>
    <dgm:pt modelId="{E270A085-EBA2-466F-9DF1-BD592154766A}" type="pres">
      <dgm:prSet presAssocID="{7187EF76-63FC-4A7B-9D50-8C1C0A99A933}" presName="parTxOnly" presStyleLbl="node1" presStyleIdx="3" presStyleCnt="4" custLinFactNeighborX="940">
        <dgm:presLayoutVars>
          <dgm:bulletEnabled val="1"/>
        </dgm:presLayoutVars>
      </dgm:prSet>
      <dgm:spPr/>
    </dgm:pt>
  </dgm:ptLst>
  <dgm:cxnLst>
    <dgm:cxn modelId="{89E9580A-7938-42A7-93F5-8DF760BCEC5E}" srcId="{68C48B32-1904-4A99-9D62-D3F4C630379E}" destId="{A75D2D11-95E8-4545-B960-C51F2D5DCDAB}" srcOrd="2" destOrd="0" parTransId="{0D4F504E-F03D-4B20-B089-AE6BAF6A55AE}" sibTransId="{EB1EFB9F-A70A-4308-8F13-A046A35EE1C0}"/>
    <dgm:cxn modelId="{5E18060B-E1CD-4354-AB51-7CF369398DAD}" type="presOf" srcId="{51062A49-E675-47FC-A549-71EBE4E41E86}" destId="{15720B2B-916C-43AF-BCF7-E574858DC883}" srcOrd="0" destOrd="0" presId="urn:microsoft.com/office/officeart/2005/8/layout/hChevron3"/>
    <dgm:cxn modelId="{4D41911A-1D5F-4EB3-A26C-B0C473F1204D}" srcId="{68C48B32-1904-4A99-9D62-D3F4C630379E}" destId="{7187EF76-63FC-4A7B-9D50-8C1C0A99A933}" srcOrd="3" destOrd="0" parTransId="{89AE656B-B134-4CBB-965F-AE1F8475BDE1}" sibTransId="{C6B65EBC-84A3-4DAB-9E25-AEBF13EBAC48}"/>
    <dgm:cxn modelId="{5C803E75-4B9B-4DDB-ABB3-9C6DB74B0258}" type="presOf" srcId="{7187EF76-63FC-4A7B-9D50-8C1C0A99A933}" destId="{E270A085-EBA2-466F-9DF1-BD592154766A}" srcOrd="0" destOrd="0" presId="urn:microsoft.com/office/officeart/2005/8/layout/hChevron3"/>
    <dgm:cxn modelId="{41A40C56-0C61-4873-A6B3-5B53D517E36C}" type="presOf" srcId="{68C48B32-1904-4A99-9D62-D3F4C630379E}" destId="{D483A3EC-13DB-413D-8B2E-315B32863619}" srcOrd="0" destOrd="0" presId="urn:microsoft.com/office/officeart/2005/8/layout/hChevron3"/>
    <dgm:cxn modelId="{DB823B8A-7E66-42F1-8F48-B296335A3B29}" type="presOf" srcId="{E6D8F127-49FB-4660-808E-A3EF46F7395F}" destId="{888E4170-5730-4E7D-BD90-4E221ADB3FA3}" srcOrd="0" destOrd="0" presId="urn:microsoft.com/office/officeart/2005/8/layout/hChevron3"/>
    <dgm:cxn modelId="{B14E85AA-C619-4E56-86D4-6B0099E7BA69}" type="presOf" srcId="{A75D2D11-95E8-4545-B960-C51F2D5DCDAB}" destId="{F568AB3C-C412-4815-B220-F6A7DE7BBD34}"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5AFD9DFF-2341-4603-9828-2FF0F7997D12}" srcId="{68C48B32-1904-4A99-9D62-D3F4C630379E}" destId="{E6D8F127-49FB-4660-808E-A3EF46F7395F}" srcOrd="1" destOrd="0" parTransId="{E573B998-D896-49BE-AC79-00B4A8D82706}" sibTransId="{1230B418-4F5A-4459-94B2-B084B510D01C}"/>
    <dgm:cxn modelId="{A718A868-B8F2-4B7F-BE79-AC98FD20A666}" type="presParOf" srcId="{D483A3EC-13DB-413D-8B2E-315B32863619}" destId="{15720B2B-916C-43AF-BCF7-E574858DC883}" srcOrd="0" destOrd="0" presId="urn:microsoft.com/office/officeart/2005/8/layout/hChevron3"/>
    <dgm:cxn modelId="{9262940E-2C35-4D63-8889-F8B738EF69BC}" type="presParOf" srcId="{D483A3EC-13DB-413D-8B2E-315B32863619}" destId="{E513783F-1F7E-4CB1-92C8-CA23610565B0}" srcOrd="1" destOrd="0" presId="urn:microsoft.com/office/officeart/2005/8/layout/hChevron3"/>
    <dgm:cxn modelId="{44131BC9-6031-49E0-A6CB-15DB45DD3F4E}" type="presParOf" srcId="{D483A3EC-13DB-413D-8B2E-315B32863619}" destId="{888E4170-5730-4E7D-BD90-4E221ADB3FA3}" srcOrd="2" destOrd="0" presId="urn:microsoft.com/office/officeart/2005/8/layout/hChevron3"/>
    <dgm:cxn modelId="{47D6BA17-EE40-4D1D-83DA-C1229EAD95E2}" type="presParOf" srcId="{D483A3EC-13DB-413D-8B2E-315B32863619}" destId="{86542432-0F26-4B62-8E26-E7561550592F}" srcOrd="3" destOrd="0" presId="urn:microsoft.com/office/officeart/2005/8/layout/hChevron3"/>
    <dgm:cxn modelId="{D7F49268-802C-4DC0-BE7A-C4A1CE94D1EC}" type="presParOf" srcId="{D483A3EC-13DB-413D-8B2E-315B32863619}" destId="{F568AB3C-C412-4815-B220-F6A7DE7BBD34}" srcOrd="4" destOrd="0" presId="urn:microsoft.com/office/officeart/2005/8/layout/hChevron3"/>
    <dgm:cxn modelId="{C0B81FBF-5DD4-4735-82CB-E25242D1F286}" type="presParOf" srcId="{D483A3EC-13DB-413D-8B2E-315B32863619}" destId="{27FB83BC-474C-4B92-8380-000364F1701E}" srcOrd="5" destOrd="0" presId="urn:microsoft.com/office/officeart/2005/8/layout/hChevron3"/>
    <dgm:cxn modelId="{B7DCCED2-7ED3-4B87-987F-7377303EC92A}" type="presParOf" srcId="{D483A3EC-13DB-413D-8B2E-315B32863619}" destId="{E270A085-EBA2-466F-9DF1-BD592154766A}"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1398" y="0"/>
          <a:ext cx="2960275" cy="75587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i="1" kern="1200" dirty="0"/>
            <a:t>Site Survey</a:t>
          </a:r>
        </a:p>
        <a:p>
          <a:pPr marL="0" lvl="0" indent="0" algn="ctr" defTabSz="711200">
            <a:lnSpc>
              <a:spcPct val="90000"/>
            </a:lnSpc>
            <a:spcBef>
              <a:spcPct val="0"/>
            </a:spcBef>
            <a:spcAft>
              <a:spcPct val="35000"/>
            </a:spcAft>
            <a:buNone/>
          </a:pPr>
          <a:r>
            <a:rPr lang="en-US" sz="1400" i="1" kern="1200" dirty="0" err="1"/>
            <a:t>Standortbesichtigung</a:t>
          </a:r>
          <a:endParaRPr lang="en-US" sz="1100" i="1" kern="1200" dirty="0"/>
        </a:p>
      </dsp:txBody>
      <dsp:txXfrm>
        <a:off x="1398" y="0"/>
        <a:ext cx="2771306" cy="755878"/>
      </dsp:txXfrm>
    </dsp:sp>
    <dsp:sp modelId="{888E4170-5730-4E7D-BD90-4E221ADB3FA3}">
      <dsp:nvSpPr>
        <dsp:cNvPr id="0" name=""/>
        <dsp:cNvSpPr/>
      </dsp:nvSpPr>
      <dsp:spPr>
        <a:xfrm>
          <a:off x="2373786" y="0"/>
          <a:ext cx="3749159"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i="1" kern="1200" dirty="0"/>
            <a:t>Schematic Design</a:t>
          </a:r>
        </a:p>
        <a:p>
          <a:pPr marL="0" lvl="0" indent="0" algn="ctr" defTabSz="711200">
            <a:lnSpc>
              <a:spcPct val="90000"/>
            </a:lnSpc>
            <a:spcBef>
              <a:spcPct val="0"/>
            </a:spcBef>
            <a:spcAft>
              <a:spcPct val="35000"/>
            </a:spcAft>
            <a:buNone/>
          </a:pPr>
          <a:r>
            <a:rPr lang="en-US" sz="1400" i="1" kern="1200" dirty="0" err="1"/>
            <a:t>Entwurfsplanung</a:t>
          </a:r>
          <a:endParaRPr lang="en-US" sz="1400" i="1" kern="1200" dirty="0"/>
        </a:p>
      </dsp:txBody>
      <dsp:txXfrm>
        <a:off x="2751725" y="0"/>
        <a:ext cx="2993281" cy="755878"/>
      </dsp:txXfrm>
    </dsp:sp>
    <dsp:sp modelId="{F568AB3C-C412-4815-B220-F6A7DE7BBD34}">
      <dsp:nvSpPr>
        <dsp:cNvPr id="0" name=""/>
        <dsp:cNvSpPr/>
      </dsp:nvSpPr>
      <dsp:spPr>
        <a:xfrm>
          <a:off x="5530890" y="0"/>
          <a:ext cx="2960275"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a:t>Technical Design</a:t>
          </a:r>
        </a:p>
        <a:p>
          <a:pPr marL="0" lvl="0" indent="0" algn="ctr" defTabSz="711200">
            <a:lnSpc>
              <a:spcPct val="90000"/>
            </a:lnSpc>
            <a:spcBef>
              <a:spcPct val="0"/>
            </a:spcBef>
            <a:spcAft>
              <a:spcPct val="35000"/>
            </a:spcAft>
            <a:buNone/>
          </a:pPr>
          <a:r>
            <a:rPr lang="de-CH" sz="1400" i="1" kern="1200" dirty="0"/>
            <a:t>Ausführungsplanung</a:t>
          </a:r>
        </a:p>
      </dsp:txBody>
      <dsp:txXfrm>
        <a:off x="5908829" y="0"/>
        <a:ext cx="2204397" cy="755878"/>
      </dsp:txXfrm>
    </dsp:sp>
    <dsp:sp modelId="{E270A085-EBA2-466F-9DF1-BD592154766A}">
      <dsp:nvSpPr>
        <dsp:cNvPr id="0" name=""/>
        <dsp:cNvSpPr/>
      </dsp:nvSpPr>
      <dsp:spPr>
        <a:xfrm>
          <a:off x="7904676" y="0"/>
          <a:ext cx="2960275"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err="1"/>
            <a:t>Execution</a:t>
          </a:r>
          <a:endParaRPr lang="de-CH" sz="1600" kern="1200" dirty="0"/>
        </a:p>
        <a:p>
          <a:pPr marL="0" lvl="0" indent="0" algn="ctr" defTabSz="711200">
            <a:lnSpc>
              <a:spcPct val="90000"/>
            </a:lnSpc>
            <a:spcBef>
              <a:spcPct val="0"/>
            </a:spcBef>
            <a:spcAft>
              <a:spcPct val="35000"/>
            </a:spcAft>
            <a:buNone/>
          </a:pPr>
          <a:r>
            <a:rPr lang="de-CH" sz="1400" i="1" kern="1200" dirty="0">
              <a:solidFill>
                <a:prstClr val="white"/>
              </a:solidFill>
              <a:latin typeface="Arial" panose="020B0604020202020204"/>
              <a:ea typeface="+mn-ea"/>
              <a:cs typeface="+mn-cs"/>
            </a:rPr>
            <a:t>Ausführung</a:t>
          </a:r>
        </a:p>
      </dsp:txBody>
      <dsp:txXfrm>
        <a:off x="8282615" y="0"/>
        <a:ext cx="2204397" cy="755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1398" y="0"/>
          <a:ext cx="2960275" cy="75587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i="0" kern="1200" dirty="0"/>
            <a:t>Data
Acquisition</a:t>
          </a:r>
          <a:endParaRPr lang="en-US" sz="1100" i="0" kern="1200" dirty="0"/>
        </a:p>
      </dsp:txBody>
      <dsp:txXfrm>
        <a:off x="1398" y="0"/>
        <a:ext cx="2771306" cy="755878"/>
      </dsp:txXfrm>
    </dsp:sp>
    <dsp:sp modelId="{888E4170-5730-4E7D-BD90-4E221ADB3FA3}">
      <dsp:nvSpPr>
        <dsp:cNvPr id="0" name=""/>
        <dsp:cNvSpPr/>
      </dsp:nvSpPr>
      <dsp:spPr>
        <a:xfrm>
          <a:off x="2373786" y="0"/>
          <a:ext cx="3749159"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i="0" kern="1200" dirty="0" err="1"/>
            <a:t>Preprocessing</a:t>
          </a:r>
          <a:endParaRPr lang="en-US" sz="1400" i="0" kern="1200" dirty="0"/>
        </a:p>
      </dsp:txBody>
      <dsp:txXfrm>
        <a:off x="2751725" y="0"/>
        <a:ext cx="2993281" cy="755878"/>
      </dsp:txXfrm>
    </dsp:sp>
    <dsp:sp modelId="{F568AB3C-C412-4815-B220-F6A7DE7BBD34}">
      <dsp:nvSpPr>
        <dsp:cNvPr id="0" name=""/>
        <dsp:cNvSpPr/>
      </dsp:nvSpPr>
      <dsp:spPr>
        <a:xfrm>
          <a:off x="5530890" y="0"/>
          <a:ext cx="2960275"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err="1"/>
            <a:t>Object</a:t>
          </a:r>
          <a:r>
            <a:rPr lang="de-CH" sz="1600" kern="1200" dirty="0"/>
            <a:t> </a:t>
          </a:r>
          <a:r>
            <a:rPr lang="de-CH" sz="1600" kern="1200" dirty="0" err="1"/>
            <a:t>Extraction</a:t>
          </a:r>
          <a:endParaRPr lang="de-CH" sz="1400" i="1" kern="1200" dirty="0"/>
        </a:p>
      </dsp:txBody>
      <dsp:txXfrm>
        <a:off x="5908829" y="0"/>
        <a:ext cx="2204397" cy="755878"/>
      </dsp:txXfrm>
    </dsp:sp>
    <dsp:sp modelId="{E270A085-EBA2-466F-9DF1-BD592154766A}">
      <dsp:nvSpPr>
        <dsp:cNvPr id="0" name=""/>
        <dsp:cNvSpPr/>
      </dsp:nvSpPr>
      <dsp:spPr>
        <a:xfrm>
          <a:off x="7904676" y="0"/>
          <a:ext cx="2960275"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a:t>Modeling</a:t>
          </a:r>
          <a:endParaRPr lang="de-CH" sz="1400" i="1" kern="1200" dirty="0">
            <a:solidFill>
              <a:prstClr val="white"/>
            </a:solidFill>
            <a:latin typeface="Arial" panose="020B0604020202020204"/>
            <a:ea typeface="+mn-ea"/>
            <a:cs typeface="+mn-cs"/>
          </a:endParaRPr>
        </a:p>
      </dsp:txBody>
      <dsp:txXfrm>
        <a:off x="8282615" y="0"/>
        <a:ext cx="2204397" cy="75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1398" y="0"/>
          <a:ext cx="2960275" cy="75587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i="1" kern="1200" dirty="0" err="1"/>
            <a:t>Meshing</a:t>
          </a:r>
          <a:endParaRPr lang="en-US" sz="1100" i="1" kern="1200" dirty="0"/>
        </a:p>
      </dsp:txBody>
      <dsp:txXfrm>
        <a:off x="1398" y="0"/>
        <a:ext cx="2771306" cy="755878"/>
      </dsp:txXfrm>
    </dsp:sp>
    <dsp:sp modelId="{888E4170-5730-4E7D-BD90-4E221ADB3FA3}">
      <dsp:nvSpPr>
        <dsp:cNvPr id="0" name=""/>
        <dsp:cNvSpPr/>
      </dsp:nvSpPr>
      <dsp:spPr>
        <a:xfrm>
          <a:off x="2373786" y="0"/>
          <a:ext cx="3749159"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i="1" kern="1200" dirty="0"/>
            <a:t>Segmentation</a:t>
          </a:r>
          <a:endParaRPr lang="en-US" sz="1400" i="1" kern="1200" dirty="0"/>
        </a:p>
      </dsp:txBody>
      <dsp:txXfrm>
        <a:off x="2751725" y="0"/>
        <a:ext cx="2993281" cy="755878"/>
      </dsp:txXfrm>
    </dsp:sp>
    <dsp:sp modelId="{F568AB3C-C412-4815-B220-F6A7DE7BBD34}">
      <dsp:nvSpPr>
        <dsp:cNvPr id="0" name=""/>
        <dsp:cNvSpPr/>
      </dsp:nvSpPr>
      <dsp:spPr>
        <a:xfrm>
          <a:off x="5530890" y="0"/>
          <a:ext cx="2960275"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a:t>Feature </a:t>
          </a:r>
          <a:r>
            <a:rPr lang="de-CH" sz="1600" kern="1200" dirty="0" err="1"/>
            <a:t>Extraction</a:t>
          </a:r>
          <a:endParaRPr lang="de-CH" sz="1400" i="1" kern="1200" dirty="0"/>
        </a:p>
      </dsp:txBody>
      <dsp:txXfrm>
        <a:off x="5908829" y="0"/>
        <a:ext cx="2204397" cy="755878"/>
      </dsp:txXfrm>
    </dsp:sp>
    <dsp:sp modelId="{E270A085-EBA2-466F-9DF1-BD592154766A}">
      <dsp:nvSpPr>
        <dsp:cNvPr id="0" name=""/>
        <dsp:cNvSpPr/>
      </dsp:nvSpPr>
      <dsp:spPr>
        <a:xfrm>
          <a:off x="7904676" y="0"/>
          <a:ext cx="2960275" cy="75587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err="1">
              <a:solidFill>
                <a:prstClr val="white"/>
              </a:solidFill>
              <a:latin typeface="Arial" panose="020B0604020202020204"/>
              <a:ea typeface="+mn-ea"/>
              <a:cs typeface="+mn-cs"/>
            </a:rPr>
            <a:t>Semantic</a:t>
          </a:r>
          <a:r>
            <a:rPr lang="de-CH" sz="1600" kern="1200" dirty="0">
              <a:solidFill>
                <a:prstClr val="white"/>
              </a:solidFill>
              <a:latin typeface="Arial" panose="020B0604020202020204"/>
              <a:ea typeface="+mn-ea"/>
              <a:cs typeface="+mn-cs"/>
            </a:rPr>
            <a:t> Interpretation</a:t>
          </a:r>
        </a:p>
      </dsp:txBody>
      <dsp:txXfrm>
        <a:off x="8282615" y="0"/>
        <a:ext cx="2204397" cy="75587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29.03.2025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29.03.2025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Hi everyone, welcome to my midterm presentation about automating Scan-to-BIM for telecom site planning.</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344007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Wingdings" panose="05000000000000000000" pitchFamily="2" charset="2"/>
              <a:buChar char="§"/>
            </a:pPr>
            <a:r>
              <a:rPr lang="en-US" b="0" dirty="0"/>
              <a:t>I’m Jeff, and I’m currently in my 6th semester of geospatial engineering. I have a practical background. Before I came to ETH, I worked for several years in the telecom industry. I was a site engineer and responsible for the planning – from the site survey to the building permit. Before that, I worked for five years as a draftsman in a civil engineering office.</a:t>
            </a:r>
          </a:p>
          <a:p>
            <a:pPr marL="171450" indent="-171450">
              <a:buFont typeface="Wingdings" panose="05000000000000000000" pitchFamily="2" charset="2"/>
              <a:buChar char="§"/>
            </a:pPr>
            <a:endParaRPr lang="en-US" b="0" dirty="0"/>
          </a:p>
          <a:p>
            <a:pPr marL="171450" indent="-171450">
              <a:buFont typeface="Wingdings" panose="05000000000000000000" pitchFamily="2" charset="2"/>
              <a:buChar char="§"/>
            </a:pPr>
            <a:r>
              <a:rPr lang="en-US" b="0" dirty="0"/>
              <a:t>My bachelor’s thesis is a collaboration with my former employer, Axians Switzerland. In Switzerland, there are three mobile providers: Swisscom, Sunrise, and Salt. To build their infrastructure – fixed or mobile networks – they work with partners like Axians.</a:t>
            </a:r>
          </a:p>
          <a:p>
            <a:pPr marL="171450" indent="-171450">
              <a:buFont typeface="Wingdings" panose="05000000000000000000" pitchFamily="2" charset="2"/>
              <a:buChar char="§"/>
            </a:pPr>
            <a:endParaRPr lang="en-US" b="0" dirty="0"/>
          </a:p>
          <a:p>
            <a:pPr marL="171450" indent="-171450">
              <a:buFont typeface="Wingdings" panose="05000000000000000000" pitchFamily="2" charset="2"/>
              <a:buChar char="§"/>
            </a:pPr>
            <a:r>
              <a:rPr lang="en-US" b="0" dirty="0"/>
              <a:t>For several years now, Axians has acted as a total contractor. That means they not only build the infrastructure but also take care of the engineering tasks for cell sites. And for those planning tasks they are now looking for innovative solutions.</a:t>
            </a:r>
          </a:p>
          <a:p>
            <a:pPr marL="171450" indent="-171450">
              <a:buFont typeface="Wingdings" panose="05000000000000000000" pitchFamily="2" charset="2"/>
              <a:buChar char="§"/>
            </a:pPr>
            <a:endParaRPr lang="en-US" b="0" dirty="0"/>
          </a:p>
          <a:p>
            <a:pPr marL="171450" indent="-171450">
              <a:buFont typeface="Wingdings" panose="05000000000000000000" pitchFamily="2" charset="2"/>
              <a:buChar char="§"/>
            </a:pPr>
            <a:r>
              <a:rPr lang="en-US" b="0" dirty="0"/>
              <a:t>So, Axians builds cell sites. There are different. This one is a greenfield site. But in my thesis, I focus only on so-called rooftop sites – that means cell sites placed on top of buildings.</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134540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b="0" dirty="0"/>
              <a:t>Worldwide, mobile data traffic is still increasing exponentially. The main reason is video streaming with higher and higher resolution – it makes up nearly three-quarters of the traffic. </a:t>
            </a:r>
            <a:br>
              <a:rPr lang="en-US" b="0" dirty="0"/>
            </a:br>
            <a:r>
              <a:rPr lang="en-US" b="0" dirty="0"/>
              <a:t>Because of very strict radiation regulations in Switzerland, we have a very high density of cell sites. The allowed radiation levels are only one-tenth of what is allowed in most EU countries, like Germany or France.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There are already about 20,000 sites, and several thousand more are needed for the new 5G technology.</a:t>
            </a:r>
          </a:p>
          <a:p>
            <a:pPr marL="0" indent="0">
              <a:buFont typeface="Arial" panose="020B0604020202020204" pitchFamily="34" charset="0"/>
              <a:buNone/>
            </a:pPr>
            <a:endParaRPr lang="en-US" b="0" dirty="0"/>
          </a:p>
          <a:p>
            <a:pPr marL="0" indent="0">
              <a:buFont typeface="Arial" panose="020B0604020202020204" pitchFamily="34" charset="0"/>
              <a:buNone/>
            </a:pPr>
            <a:r>
              <a:rPr lang="en-US" dirty="0"/>
              <a:t>Now, let’s take a look at a simplified planning process.</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162721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b="0" dirty="0"/>
              <a:t>After the provider has found a suitable building, a site survey is done. In Swisscom projects for example, it’s called the </a:t>
            </a:r>
            <a:r>
              <a:rPr lang="en-US" b="0" i="1" dirty="0" err="1"/>
              <a:t>Detailprojektaufnahme</a:t>
            </a:r>
            <a:r>
              <a:rPr lang="en-US" b="0" dirty="0"/>
              <a:t>. A team of specialists visits the building to inspect it. </a:t>
            </a:r>
          </a:p>
          <a:p>
            <a:pPr marL="0" indent="0">
              <a:buFont typeface="Arial" panose="020B0604020202020204" pitchFamily="34" charset="0"/>
              <a:buNone/>
            </a:pPr>
            <a:endParaRPr lang="en-US" b="0" dirty="0"/>
          </a:p>
          <a:p>
            <a:pPr marL="0" indent="0">
              <a:buFont typeface="Arial" panose="020B0604020202020204" pitchFamily="34" charset="0"/>
              <a:buNone/>
            </a:pPr>
            <a:r>
              <a:rPr lang="en-US" b="0" u="sng" dirty="0"/>
              <a:t>CAD</a:t>
            </a:r>
            <a:endParaRPr lang="en-US" b="0" dirty="0"/>
          </a:p>
          <a:p>
            <a:pPr marL="171450" indent="-171450">
              <a:buFont typeface="Arial" panose="020B0604020202020204" pitchFamily="34" charset="0"/>
              <a:buChar char="•"/>
            </a:pPr>
            <a:r>
              <a:rPr lang="en-US" dirty="0"/>
              <a:t>Based on that, they create CAD building plans. If they are lucky, they can get existing building plans, which they scan and use for redrawing. If not, they have to draw everything from scratch.</a:t>
            </a:r>
          </a:p>
          <a:p>
            <a:pPr marL="171450" indent="-171450">
              <a:buFont typeface="Arial" panose="020B0604020202020204" pitchFamily="34" charset="0"/>
              <a:buChar char="•"/>
            </a:pPr>
            <a:r>
              <a:rPr lang="en-US" dirty="0"/>
              <a:t>Once the authority approves the permit, the planning for steelwork and site equipment begins. The final plans are then used for the execution phase.</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u="sng" dirty="0"/>
              <a:t>BIM</a:t>
            </a:r>
          </a:p>
          <a:p>
            <a:pPr marL="171450" indent="-171450">
              <a:buFont typeface="Arial" panose="020B0604020202020204" pitchFamily="34" charset="0"/>
              <a:buChar char="•"/>
            </a:pPr>
            <a:r>
              <a:rPr lang="en-US" b="0" dirty="0"/>
              <a:t>In the future, they would like to switch to the BIM concept. That means creating a digital representation of the building – a so-called BIM model.</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In addition to geometry, the model contains attributes. </a:t>
            </a:r>
          </a:p>
          <a:p>
            <a:pPr marL="0" indent="0">
              <a:buFont typeface="Arial" panose="020B0604020202020204" pitchFamily="34" charset="0"/>
              <a:buNone/>
            </a:pPr>
            <a:r>
              <a:rPr lang="en-US" b="0" i="1" dirty="0"/>
              <a:t>For example: in CAD, a wall is shown as two lines with a fill. In BIM, a wall is a real object – with geometry, material information, and topology. It is connected to the floor and ceiling.</a:t>
            </a:r>
          </a:p>
          <a:p>
            <a:pPr marL="0" indent="0">
              <a:buFont typeface="Arial" panose="020B0604020202020204" pitchFamily="34" charset="0"/>
              <a:buNone/>
            </a:pPr>
            <a:r>
              <a:rPr lang="en-US" b="0" i="1" dirty="0"/>
              <a:t>Once the BIM model is created, you can automatically generate the 2D plans from it. </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Since BIM is already used in the execution phase, there is strong demand to also have the building available as a BIM model.</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So now, they are looking for an efficient workflow to convert the real building into a digital representation. </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This process is called </a:t>
            </a:r>
            <a:r>
              <a:rPr lang="en-US" b="0" i="1" dirty="0"/>
              <a:t>Scan-to-BIM</a:t>
            </a:r>
            <a:r>
              <a:rPr lang="en-US" b="0" dirty="0"/>
              <a:t>.</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And that leads us to the research question:</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125102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How can we automate this process?</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148916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dirty="0"/>
              <a:t>To meet the scientific requirements, I use a framework called </a:t>
            </a:r>
            <a:r>
              <a:rPr lang="en-US" b="0" i="1" dirty="0"/>
              <a:t>Design Science Research Methodology</a:t>
            </a:r>
            <a:r>
              <a:rPr lang="en-US" b="0" dirty="0"/>
              <a:t>.</a:t>
            </a:r>
          </a:p>
          <a:p>
            <a:r>
              <a:rPr lang="en-US" b="0" dirty="0"/>
              <a:t>It is problem-oriented and focuses strongly on the development of an artefact. </a:t>
            </a:r>
          </a:p>
          <a:p>
            <a:r>
              <a:rPr lang="en-US" b="0" dirty="0"/>
              <a:t>With six concrete steps, I try to address the research questions:</a:t>
            </a:r>
          </a:p>
          <a:p>
            <a:endParaRPr lang="en-US" b="0" dirty="0"/>
          </a:p>
          <a:p>
            <a:pPr marL="228600" indent="-228600">
              <a:buFont typeface="+mj-lt"/>
              <a:buAutoNum type="arabicPeriod"/>
            </a:pPr>
            <a:r>
              <a:rPr lang="en-US" b="0" dirty="0"/>
              <a:t>First, I defined the requirements and objectives from the client. For that, I used a BIM tool called </a:t>
            </a:r>
            <a:r>
              <a:rPr lang="en-US" b="0" i="1" dirty="0"/>
              <a:t>Exchange Information Requirements</a:t>
            </a:r>
            <a:r>
              <a:rPr lang="en-US" b="0" dirty="0"/>
              <a:t>. It’s a document of about three pages where we specified the project.</a:t>
            </a:r>
          </a:p>
          <a:p>
            <a:pPr marL="228600" indent="-228600">
              <a:buFont typeface="+mj-lt"/>
              <a:buAutoNum type="arabicPeriod"/>
            </a:pPr>
            <a:r>
              <a:rPr lang="en-US" b="0" dirty="0"/>
              <a:t>Right now, I’m working on the implementation of the artefact. Based on a literature review, I created a framework, which I am now implementing in Python.</a:t>
            </a:r>
          </a:p>
          <a:p>
            <a:pPr marL="228600" indent="-228600">
              <a:buFont typeface="+mj-lt"/>
              <a:buAutoNum type="arabicPeriod"/>
            </a:pPr>
            <a:r>
              <a:rPr lang="en-US" b="0" dirty="0"/>
              <a:t>After that, I will test the artefact on a real project – this building.</a:t>
            </a:r>
          </a:p>
          <a:p>
            <a:pPr marL="228600" indent="-228600">
              <a:buFont typeface="+mj-lt"/>
              <a:buAutoNum type="arabicPeriod"/>
            </a:pPr>
            <a:r>
              <a:rPr lang="en-US" b="0" dirty="0"/>
              <a:t>In the end, I will evaluate the results and try to turn the findings into scientific knowledge.</a:t>
            </a:r>
          </a:p>
          <a:p>
            <a:endParaRPr lang="en-US" b="0" dirty="0"/>
          </a:p>
          <a:p>
            <a:r>
              <a:rPr lang="en-US" b="0" dirty="0"/>
              <a:t>Now, let’s take a look at where I currently stand.</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2202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en-US" b="0" dirty="0"/>
              <a:t>My Scan-to-BIM workflow consists of four steps:</a:t>
            </a:r>
          </a:p>
          <a:p>
            <a:pPr marL="0" indent="0">
              <a:buFont typeface="+mj-lt"/>
              <a:buNone/>
            </a:pPr>
            <a:endParaRPr lang="en-US" b="0" dirty="0"/>
          </a:p>
          <a:p>
            <a:pPr marL="228600" indent="-228600">
              <a:buFont typeface="+mj-lt"/>
              <a:buAutoNum type="arabicPeriod"/>
            </a:pPr>
            <a:r>
              <a:rPr lang="en-US" b="0" dirty="0"/>
              <a:t>First, I need a point cloud of the building. This can be done using photogrammetry with a drone, or with a laser scanner. I will receive this data from Axians, so it's outside the scope of my thesis.</a:t>
            </a:r>
          </a:p>
          <a:p>
            <a:pPr marL="228600" indent="-228600">
              <a:buFont typeface="+mj-lt"/>
              <a:buAutoNum type="arabicPeriod"/>
            </a:pPr>
            <a:endParaRPr lang="en-US" b="0" dirty="0"/>
          </a:p>
          <a:p>
            <a:pPr marL="228600" indent="-228600">
              <a:buFont typeface="+mj-lt"/>
              <a:buAutoNum type="arabicPeriod"/>
            </a:pPr>
            <a:r>
              <a:rPr lang="en-US" b="0" dirty="0"/>
              <a:t>Then, I need to prepare the point cloud for further processing. For this, I wrote a simple Python script that detects and removes outliers. I also </a:t>
            </a:r>
            <a:r>
              <a:rPr lang="en-US" b="0" dirty="0" err="1"/>
              <a:t>downsample</a:t>
            </a:r>
            <a:r>
              <a:rPr lang="en-US" b="0" dirty="0"/>
              <a:t> the point cloud to speed up the processing.</a:t>
            </a:r>
          </a:p>
          <a:p>
            <a:pPr marL="228600" indent="-228600">
              <a:buFont typeface="+mj-lt"/>
              <a:buAutoNum type="arabicPeriod"/>
            </a:pPr>
            <a:endParaRPr lang="en-US" b="0" dirty="0"/>
          </a:p>
          <a:p>
            <a:pPr marL="228600" indent="-228600">
              <a:buFont typeface="+mj-lt"/>
              <a:buAutoNum type="arabicPeriod"/>
            </a:pPr>
            <a:r>
              <a:rPr lang="en-US" b="0" dirty="0"/>
              <a:t>Next, I use the software </a:t>
            </a:r>
            <a:r>
              <a:rPr lang="en-US" b="0" i="1" dirty="0" err="1"/>
              <a:t>PolyFit</a:t>
            </a:r>
            <a:r>
              <a:rPr lang="en-US" b="0" dirty="0"/>
              <a:t> to generate a very simplified mesh. It consists only of planar surfaces. This is a strong generalization, but it makes the problem more manageable. I am currently working on this step, so we will take a closer look at this process on the next slide.</a:t>
            </a:r>
          </a:p>
          <a:p>
            <a:pPr marL="228600" indent="-228600">
              <a:buFont typeface="+mj-lt"/>
              <a:buAutoNum type="arabicPeriod"/>
            </a:pPr>
            <a:endParaRPr lang="en-US" b="0" dirty="0"/>
          </a:p>
          <a:p>
            <a:pPr marL="228600" indent="-228600">
              <a:buFont typeface="+mj-lt"/>
              <a:buAutoNum type="arabicPeriod"/>
            </a:pPr>
            <a:r>
              <a:rPr lang="en-US" b="0" dirty="0"/>
              <a:t>Finally, I will export the objects into Revit, a BIM software.</a:t>
            </a:r>
          </a:p>
          <a:p>
            <a:pPr marL="228600" indent="-228600">
              <a:buFont typeface="+mj-lt"/>
              <a:buAutoNum type="arabicPeriod"/>
            </a:pPr>
            <a:endParaRPr lang="en-US" b="0" dirty="0"/>
          </a:p>
          <a:p>
            <a:pPr marL="228600" indent="-228600">
              <a:buFont typeface="+mj-lt"/>
              <a:buAutoNum type="arabicPeriod"/>
            </a:pPr>
            <a:r>
              <a:rPr lang="en-US" dirty="0"/>
              <a:t>Ok, now let’s take a closer look at the object extraction in detail.</a:t>
            </a:r>
            <a:endParaRPr lang="en-US" b="0" dirty="0"/>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129985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en-US" b="0" dirty="0"/>
              <a:t>To export data into a BIM model, we need to separate the mesh into building elements. In </a:t>
            </a:r>
            <a:r>
              <a:rPr lang="en-US" b="0" dirty="0" err="1"/>
              <a:t>PolyFit</a:t>
            </a:r>
            <a:r>
              <a:rPr lang="en-US" b="0" dirty="0"/>
              <a:t>, I would say we have three object types: walls, flat roofs, and gable roofs. For each object, we need exactly two things – first, the geometry, and second, the semantic information.</a:t>
            </a:r>
          </a:p>
          <a:p>
            <a:pPr marL="0" indent="0">
              <a:buNone/>
            </a:pPr>
            <a:endParaRPr lang="en-US" b="0" dirty="0"/>
          </a:p>
          <a:p>
            <a:r>
              <a:rPr lang="en-US" b="0" dirty="0"/>
              <a:t>2. With segmentation, we split the model into individual faces. So, from this, we get the geometry.</a:t>
            </a:r>
          </a:p>
          <a:p>
            <a:endParaRPr lang="en-US" b="0" dirty="0"/>
          </a:p>
          <a:p>
            <a:r>
              <a:rPr lang="en-US" b="0" dirty="0"/>
              <a:t>3. Then we need a way to classify these faces. Since we don’t have any training data for a supervised learning approach, I simply calculate the normal vector of each face.</a:t>
            </a:r>
          </a:p>
          <a:p>
            <a:endParaRPr lang="en-US" b="0" dirty="0"/>
          </a:p>
          <a:p>
            <a:r>
              <a:rPr lang="en-US" b="0" dirty="0"/>
              <a:t>4. I use this information for classification. For example, if the z-component of the normal vector is close to zero, the face is probably a wall.</a:t>
            </a:r>
          </a:p>
          <a:p>
            <a:endParaRPr lang="en-US" b="0" dirty="0"/>
          </a:p>
          <a:p>
            <a:r>
              <a:rPr lang="en-US" b="0" dirty="0"/>
              <a:t>I think after these steps, we have the ingredients to leave Python and start modeling in Revit.</a:t>
            </a:r>
          </a:p>
          <a:p>
            <a:r>
              <a:rPr lang="en-US" b="0" dirty="0"/>
              <a:t>But at the moment, I’m still struggling with the </a:t>
            </a:r>
            <a:r>
              <a:rPr lang="en-US" b="0" dirty="0" err="1"/>
              <a:t>PolyFit</a:t>
            </a:r>
            <a:r>
              <a:rPr lang="en-US" b="0" dirty="0"/>
              <a:t> integration in Python. So, if you notice any problems or have suggestions, I would really appreciate your feedback.</a:t>
            </a:r>
          </a:p>
          <a:p>
            <a:endParaRPr lang="en-US" b="0" dirty="0"/>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334457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Thank you very much!</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3971953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dirty="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8" name="Fußzeilenplatzhalter 4">
            <a:extLst>
              <a:ext uri="{FF2B5EF4-FFF2-40B4-BE49-F238E27FC236}">
                <a16:creationId xmlns:a16="http://schemas.microsoft.com/office/drawing/2014/main" id="{2F4714A6-D55A-AA4E-BA21-91AE232944A5}"/>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390DCF4-1036-4FEC-B181-8453DFBF1905}"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7B15A05-E71A-4BBE-82FA-DB4150106AAA}"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A2908C5-2ABF-46F3-8064-B5125177C967}"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D1A82B2-705A-4295-B395-A39438EE68CF}"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Institute for Construction and Infrastructure Management</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E5B44B23-DD4C-462E-8060-83E6213BE401}"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de-DE" noProof="0"/>
              <a:t>Mastertextformat bearbeiten</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081CB0B-11E0-4D7A-BE23-111801FE6A1D}"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de-DE" noProof="0"/>
              <a:t>Tabelle durch Klicken auf Symbol hinzufügen</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de-DE" noProof="0"/>
              <a:t>Mastertextformat bearbeiten</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12" name="Fußzeilenplatzhalter 4">
            <a:extLst>
              <a:ext uri="{FF2B5EF4-FFF2-40B4-BE49-F238E27FC236}">
                <a16:creationId xmlns:a16="http://schemas.microsoft.com/office/drawing/2014/main" id="{613702E7-DB10-2C45-9C37-45FE1E4FF546}"/>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9" name="Fußzeilenplatzhalter 4">
            <a:extLst>
              <a:ext uri="{FF2B5EF4-FFF2-40B4-BE49-F238E27FC236}">
                <a16:creationId xmlns:a16="http://schemas.microsoft.com/office/drawing/2014/main" id="{D34FAA04-5A4B-074C-B123-D0C5BA9566B2}"/>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9" name="Fußzeilenplatzhalter 4">
            <a:extLst>
              <a:ext uri="{FF2B5EF4-FFF2-40B4-BE49-F238E27FC236}">
                <a16:creationId xmlns:a16="http://schemas.microsoft.com/office/drawing/2014/main" id="{6FDE83B2-4B03-D14A-B0A0-7E6B3BE4FCD1}"/>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8" name="Fußzeilenplatzhalter 4">
            <a:extLst>
              <a:ext uri="{FF2B5EF4-FFF2-40B4-BE49-F238E27FC236}">
                <a16:creationId xmlns:a16="http://schemas.microsoft.com/office/drawing/2014/main" id="{8073EE4C-0CA0-024C-AD89-4AA1FD50FF4B}"/>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AA68DCA-3B07-4F22-988F-B6409226375D}"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b="0"/>
            </a:lvl1pPr>
          </a:lstStyle>
          <a:p>
            <a:r>
              <a:rPr lang="de-CH" dirty="0">
                <a:cs typeface="Arial" charset="0"/>
              </a:rPr>
              <a:t>Institute for </a:t>
            </a:r>
            <a:r>
              <a:rPr lang="de-CH" dirty="0" err="1">
                <a:cs typeface="Arial" charset="0"/>
              </a:rPr>
              <a:t>Construction</a:t>
            </a:r>
            <a:r>
              <a:rPr lang="de-CH" dirty="0">
                <a:cs typeface="Arial" charset="0"/>
              </a:rPr>
              <a:t> </a:t>
            </a:r>
            <a:r>
              <a:rPr lang="de-CH" dirty="0" err="1">
                <a:cs typeface="Arial" charset="0"/>
              </a:rPr>
              <a:t>and</a:t>
            </a:r>
            <a:r>
              <a:rPr lang="de-CH" dirty="0">
                <a:cs typeface="Arial" charset="0"/>
              </a:rPr>
              <a:t> Infrastructure Management</a:t>
            </a:r>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7EA05E-AA64-4BA1-9227-33793FE0C473}"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B09944F-1DD3-4771-8F48-CDE3457B6A23}"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de-DE" noProof="0"/>
              <a:t>Mastertextformat bearbeiten</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B2D0A33-EB37-4760-B6FD-303F53AB9626}"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07AFD7E9-0518-4548-8666-C71A60005437}"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dirty="0">
                <a:cs typeface="Arial" charset="0"/>
              </a:rPr>
              <a:t>Institute for </a:t>
            </a:r>
            <a:r>
              <a:rPr lang="de-CH" dirty="0" err="1">
                <a:cs typeface="Arial" charset="0"/>
              </a:rPr>
              <a:t>Construction</a:t>
            </a:r>
            <a:r>
              <a:rPr lang="de-CH" dirty="0">
                <a:cs typeface="Arial" charset="0"/>
              </a:rPr>
              <a:t> </a:t>
            </a:r>
            <a:r>
              <a:rPr lang="de-CH" dirty="0" err="1">
                <a:cs typeface="Arial" charset="0"/>
              </a:rPr>
              <a:t>and</a:t>
            </a:r>
            <a:r>
              <a:rPr lang="de-CH" dirty="0">
                <a:cs typeface="Arial" charset="0"/>
              </a:rPr>
              <a:t> Infrastructure Management</a:t>
            </a:r>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pic>
        <p:nvPicPr>
          <p:cNvPr id="8" name="Picture 5">
            <a:extLst>
              <a:ext uri="{FF2B5EF4-FFF2-40B4-BE49-F238E27FC236}">
                <a16:creationId xmlns:a16="http://schemas.microsoft.com/office/drawing/2014/main" id="{7C7B3997-9380-584B-955D-EA6EDD8DEED9}"/>
              </a:ext>
            </a:extLst>
          </p:cNvPr>
          <p:cNvPicPr>
            <a:picLocks noChangeAspect="1" noChangeArrowheads="1"/>
          </p:cNvPicPr>
          <p:nvPr userDrawn="1"/>
        </p:nvPicPr>
        <p:blipFill>
          <a:blip r:embed="rId18" cstate="print"/>
          <a:srcRect/>
          <a:stretch>
            <a:fillRect/>
          </a:stretch>
        </p:blipFill>
        <p:spPr bwMode="auto">
          <a:xfrm>
            <a:off x="1976138" y="6371655"/>
            <a:ext cx="287337" cy="371475"/>
          </a:xfrm>
          <a:prstGeom prst="rect">
            <a:avLst/>
          </a:prstGeom>
          <a:noFill/>
          <a:ln w="9525">
            <a:noFill/>
            <a:miter lim="800000"/>
            <a:headEnd/>
            <a:tailEnd/>
          </a:ln>
        </p:spPr>
      </p:pic>
      <p:pic>
        <p:nvPicPr>
          <p:cNvPr id="9" name="Grafik 6">
            <a:extLst>
              <a:ext uri="{FF2B5EF4-FFF2-40B4-BE49-F238E27FC236}">
                <a16:creationId xmlns:a16="http://schemas.microsoft.com/office/drawing/2014/main" id="{A1EEAA64-CCFB-9548-8DF6-3958AF2BF35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2.png"/><Relationship Id="rId4" Type="http://schemas.openxmlformats.org/officeDocument/2006/relationships/diagramLayout" Target="../diagrams/layout3.xm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diagramColors" Target="../diagrams/colors1.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20.png"/><Relationship Id="rId5" Type="http://schemas.openxmlformats.org/officeDocument/2006/relationships/diagramLayout" Target="../diagrams/layout1.xml"/><Relationship Id="rId10"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30.png"/><Relationship Id="rId5" Type="http://schemas.openxmlformats.org/officeDocument/2006/relationships/diagramQuickStyle" Target="../diagrams/quickStyle2.xml"/><Relationship Id="rId10" Type="http://schemas.openxmlformats.org/officeDocument/2006/relationships/image" Target="../media/image17.png"/><Relationship Id="rId4" Type="http://schemas.openxmlformats.org/officeDocument/2006/relationships/diagramLayout" Target="../diagrams/layout2.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7"/>
            <a:ext cx="6998208" cy="2907509"/>
          </a:xfrm>
        </p:spPr>
        <p:txBody>
          <a:bodyPr/>
          <a:lstStyle/>
          <a:p>
            <a:r>
              <a:rPr lang="de-DE" dirty="0" err="1"/>
              <a:t>Automating</a:t>
            </a:r>
            <a:r>
              <a:rPr lang="de-DE" dirty="0"/>
              <a:t> Scan-</a:t>
            </a:r>
            <a:r>
              <a:rPr lang="de-DE" dirty="0" err="1"/>
              <a:t>to</a:t>
            </a:r>
            <a:r>
              <a:rPr lang="de-DE" dirty="0"/>
              <a:t>-BIM </a:t>
            </a:r>
            <a:r>
              <a:rPr lang="de-DE" dirty="0" err="1"/>
              <a:t>for</a:t>
            </a:r>
            <a:r>
              <a:rPr lang="de-DE" dirty="0"/>
              <a:t> Telecom Site </a:t>
            </a:r>
            <a:r>
              <a:rPr lang="de-DE" dirty="0" err="1"/>
              <a:t>Planning</a:t>
            </a:r>
            <a:endParaRPr lang="de-CH"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5" y="3860495"/>
            <a:ext cx="5616619" cy="1008000"/>
          </a:xfrm>
        </p:spPr>
        <p:txBody>
          <a:bodyPr/>
          <a:lstStyle/>
          <a:p>
            <a:r>
              <a:rPr lang="de-DE" b="1" dirty="0"/>
              <a:t>Jeffrey Leisi</a:t>
            </a:r>
          </a:p>
          <a:p>
            <a:r>
              <a:rPr lang="en-US" dirty="0"/>
              <a:t>Midterm Presentation</a:t>
            </a:r>
          </a:p>
          <a:p>
            <a:r>
              <a:rPr lang="en-US" dirty="0"/>
              <a:t>Bachelor’s Thesis</a:t>
            </a:r>
          </a:p>
          <a:p>
            <a:r>
              <a:rPr lang="de-DE" dirty="0"/>
              <a:t>03.04.2025 </a:t>
            </a:r>
            <a:endParaRPr lang="de-CH" dirty="0"/>
          </a:p>
        </p:txBody>
      </p:sp>
      <p:sp>
        <p:nvSpPr>
          <p:cNvPr id="9" name="Textplatzhalter 8">
            <a:extLst>
              <a:ext uri="{FF2B5EF4-FFF2-40B4-BE49-F238E27FC236}">
                <a16:creationId xmlns:a16="http://schemas.microsoft.com/office/drawing/2014/main" id="{C6B18E6F-BDD9-4B0B-9B9E-C25187E0E1F2}"/>
              </a:ext>
            </a:extLst>
          </p:cNvPr>
          <p:cNvSpPr>
            <a:spLocks noGrp="1"/>
          </p:cNvSpPr>
          <p:nvPr>
            <p:ph type="body" sz="quarter" idx="16"/>
          </p:nvPr>
        </p:nvSpPr>
        <p:spPr>
          <a:xfrm>
            <a:off x="8082366" y="586000"/>
            <a:ext cx="3414083" cy="212912"/>
          </a:xfrm>
          <a:noFill/>
        </p:spPr>
        <p:txBody>
          <a:bodyPr/>
          <a:lstStyle/>
          <a:p>
            <a:r>
              <a:rPr lang="is-IS" dirty="0"/>
              <a:t>Chair of Circular Engineering for Architecture </a:t>
            </a:r>
            <a:endParaRPr lang="de-CH" dirty="0"/>
          </a:p>
        </p:txBody>
      </p:sp>
      <p:sp>
        <p:nvSpPr>
          <p:cNvPr id="4" name="Footer Placeholder 3">
            <a:extLst>
              <a:ext uri="{FF2B5EF4-FFF2-40B4-BE49-F238E27FC236}">
                <a16:creationId xmlns:a16="http://schemas.microsoft.com/office/drawing/2014/main" id="{C55C9822-A4EE-3647-ABD3-0A20A91BA6F6}"/>
              </a:ext>
            </a:extLst>
          </p:cNvPr>
          <p:cNvSpPr>
            <a:spLocks noGrp="1"/>
          </p:cNvSpPr>
          <p:nvPr>
            <p:ph type="ftr" sz="quarter" idx="3"/>
          </p:nvPr>
        </p:nvSpPr>
        <p:spPr/>
        <p:txBody>
          <a:bodyPr/>
          <a:lstStyle/>
          <a:p>
            <a:r>
              <a:rPr lang="de-CH" b="1">
                <a:cs typeface="Arial" charset="0"/>
              </a:rPr>
              <a:t>Institute for Construction and Infrastructure Management</a:t>
            </a:r>
            <a:endParaRPr lang="de-CH" dirty="0">
              <a:cs typeface="Arial" charset="0"/>
            </a:endParaRPr>
          </a:p>
        </p:txBody>
      </p:sp>
      <p:pic>
        <p:nvPicPr>
          <p:cNvPr id="16" name="Bildplatzhalter 15" descr="Ein Bild, das Schrift, Grafiken, Logo, Text enthält.&#10;&#10;KI-generierte Inhalte können fehlerhaft sein.">
            <a:extLst>
              <a:ext uri="{FF2B5EF4-FFF2-40B4-BE49-F238E27FC236}">
                <a16:creationId xmlns:a16="http://schemas.microsoft.com/office/drawing/2014/main" id="{1112AC1E-2D23-C392-F3A3-71987FBCACC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25903" b="25903"/>
          <a:stretch>
            <a:fillRect/>
          </a:stretch>
        </p:blipFill>
        <p:spPr>
          <a:xfrm>
            <a:off x="2588873" y="396240"/>
            <a:ext cx="1840020" cy="262860"/>
          </a:xfrm>
        </p:spPr>
      </p:pic>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Solution Space: </a:t>
            </a:r>
            <a:r>
              <a:rPr lang="de-DE" b="0" dirty="0" err="1"/>
              <a:t>Object</a:t>
            </a:r>
            <a:r>
              <a:rPr lang="de-DE" b="0" dirty="0"/>
              <a:t> </a:t>
            </a:r>
            <a:r>
              <a:rPr lang="de-DE" b="0" dirty="0" err="1"/>
              <a:t>Extraction</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30.03.2025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graphicFrame>
        <p:nvGraphicFramePr>
          <p:cNvPr id="16" name="Diagramm 15">
            <a:extLst>
              <a:ext uri="{FF2B5EF4-FFF2-40B4-BE49-F238E27FC236}">
                <a16:creationId xmlns:a16="http://schemas.microsoft.com/office/drawing/2014/main" id="{AED2BFA7-2779-809A-2384-0ED2666F387D}"/>
              </a:ext>
            </a:extLst>
          </p:cNvPr>
          <p:cNvGraphicFramePr/>
          <p:nvPr>
            <p:extLst>
              <p:ext uri="{D42A27DB-BD31-4B8C-83A1-F6EECF244321}">
                <p14:modId xmlns:p14="http://schemas.microsoft.com/office/powerpoint/2010/main" val="386620940"/>
              </p:ext>
            </p:extLst>
          </p:nvPr>
        </p:nvGraphicFramePr>
        <p:xfrm>
          <a:off x="731837" y="841352"/>
          <a:ext cx="10864953" cy="755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9" name="Gruppieren 48">
            <a:extLst>
              <a:ext uri="{FF2B5EF4-FFF2-40B4-BE49-F238E27FC236}">
                <a16:creationId xmlns:a16="http://schemas.microsoft.com/office/drawing/2014/main" id="{ADD9306C-384C-4E04-5325-10A42535A0FA}"/>
              </a:ext>
            </a:extLst>
          </p:cNvPr>
          <p:cNvGrpSpPr/>
          <p:nvPr/>
        </p:nvGrpSpPr>
        <p:grpSpPr>
          <a:xfrm>
            <a:off x="731837" y="1686769"/>
            <a:ext cx="2460166" cy="3024986"/>
            <a:chOff x="731837" y="1686769"/>
            <a:chExt cx="2460166" cy="3024986"/>
          </a:xfrm>
        </p:grpSpPr>
        <p:pic>
          <p:nvPicPr>
            <p:cNvPr id="3079" name="Picture 7" descr="Hochgeladenes Bild">
              <a:extLst>
                <a:ext uri="{FF2B5EF4-FFF2-40B4-BE49-F238E27FC236}">
                  <a16:creationId xmlns:a16="http://schemas.microsoft.com/office/drawing/2014/main" id="{FAADE9DB-BCE7-ED9A-B396-DB6AD6C536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837" y="3112557"/>
              <a:ext cx="2424440" cy="15991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feld 31">
              <a:extLst>
                <a:ext uri="{FF2B5EF4-FFF2-40B4-BE49-F238E27FC236}">
                  <a16:creationId xmlns:a16="http://schemas.microsoft.com/office/drawing/2014/main" id="{5B3CC020-B838-77FC-6B10-3E27E2854EB7}"/>
                </a:ext>
              </a:extLst>
            </p:cNvPr>
            <p:cNvSpPr txBox="1"/>
            <p:nvPr/>
          </p:nvSpPr>
          <p:spPr>
            <a:xfrm>
              <a:off x="731837" y="1686769"/>
              <a:ext cx="2460166" cy="646331"/>
            </a:xfrm>
            <a:prstGeom prst="rect">
              <a:avLst/>
            </a:prstGeom>
            <a:noFill/>
          </p:spPr>
          <p:txBody>
            <a:bodyPr wrap="square" rtlCol="0">
              <a:spAutoFit/>
            </a:bodyPr>
            <a:lstStyle/>
            <a:p>
              <a:r>
                <a:rPr lang="de-CH" b="1" dirty="0"/>
                <a:t>Point Cloud </a:t>
              </a:r>
              <a:r>
                <a:rPr lang="de-CH" b="1" dirty="0">
                  <a:sym typeface="Wingdings" panose="05000000000000000000" pitchFamily="2" charset="2"/>
                </a:rPr>
                <a:t> Mesh</a:t>
              </a:r>
              <a:endParaRPr lang="de-CH" b="1" dirty="0"/>
            </a:p>
            <a:p>
              <a:r>
                <a:rPr lang="de-CH" i="1" dirty="0" err="1"/>
                <a:t>PolyFit</a:t>
              </a:r>
              <a:r>
                <a:rPr lang="de-CH" i="1" dirty="0"/>
                <a:t> Software</a:t>
              </a:r>
            </a:p>
          </p:txBody>
        </p:sp>
      </p:grpSp>
      <p:grpSp>
        <p:nvGrpSpPr>
          <p:cNvPr id="51" name="Gruppieren 50">
            <a:extLst>
              <a:ext uri="{FF2B5EF4-FFF2-40B4-BE49-F238E27FC236}">
                <a16:creationId xmlns:a16="http://schemas.microsoft.com/office/drawing/2014/main" id="{56805E0C-DC24-19E9-4E3A-C49574BB8446}"/>
              </a:ext>
            </a:extLst>
          </p:cNvPr>
          <p:cNvGrpSpPr/>
          <p:nvPr/>
        </p:nvGrpSpPr>
        <p:grpSpPr>
          <a:xfrm>
            <a:off x="6522946" y="1676091"/>
            <a:ext cx="2606009" cy="3852709"/>
            <a:chOff x="6522946" y="1676091"/>
            <a:chExt cx="2606009" cy="3852709"/>
          </a:xfrm>
        </p:grpSpPr>
        <p:pic>
          <p:nvPicPr>
            <p:cNvPr id="22" name="Grafik 21">
              <a:extLst>
                <a:ext uri="{FF2B5EF4-FFF2-40B4-BE49-F238E27FC236}">
                  <a16:creationId xmlns:a16="http://schemas.microsoft.com/office/drawing/2014/main" id="{88786BC4-0167-E1C4-9027-B64242B26D5D}"/>
                </a:ext>
              </a:extLst>
            </p:cNvPr>
            <p:cNvPicPr>
              <a:picLocks noChangeAspect="1"/>
            </p:cNvPicPr>
            <p:nvPr/>
          </p:nvPicPr>
          <p:blipFill>
            <a:blip r:embed="rId9"/>
            <a:stretch>
              <a:fillRect/>
            </a:stretch>
          </p:blipFill>
          <p:spPr>
            <a:xfrm>
              <a:off x="6975985" y="3894711"/>
              <a:ext cx="2152970" cy="1634089"/>
            </a:xfrm>
            <a:prstGeom prst="rect">
              <a:avLst/>
            </a:prstGeom>
          </p:spPr>
        </p:pic>
        <p:pic>
          <p:nvPicPr>
            <p:cNvPr id="23" name="Grafik 22">
              <a:extLst>
                <a:ext uri="{FF2B5EF4-FFF2-40B4-BE49-F238E27FC236}">
                  <a16:creationId xmlns:a16="http://schemas.microsoft.com/office/drawing/2014/main" id="{9DD3AFE5-771F-C809-F0A8-C4EF1176F2D8}"/>
                </a:ext>
              </a:extLst>
            </p:cNvPr>
            <p:cNvPicPr>
              <a:picLocks noChangeAspect="1"/>
            </p:cNvPicPr>
            <p:nvPr/>
          </p:nvPicPr>
          <p:blipFill>
            <a:blip r:embed="rId10"/>
            <a:stretch>
              <a:fillRect/>
            </a:stretch>
          </p:blipFill>
          <p:spPr>
            <a:xfrm>
              <a:off x="6688724" y="2478312"/>
              <a:ext cx="2252912" cy="1371571"/>
            </a:xfrm>
            <a:prstGeom prst="rect">
              <a:avLst/>
            </a:prstGeom>
          </p:spPr>
        </p:pic>
        <p:cxnSp>
          <p:nvCxnSpPr>
            <p:cNvPr id="27" name="Gerade Verbindung mit Pfeil 26">
              <a:extLst>
                <a:ext uri="{FF2B5EF4-FFF2-40B4-BE49-F238E27FC236}">
                  <a16:creationId xmlns:a16="http://schemas.microsoft.com/office/drawing/2014/main" id="{BCB7F746-3FE9-C3F4-9450-6704FFEB8DB9}"/>
                </a:ext>
              </a:extLst>
            </p:cNvPr>
            <p:cNvCxnSpPr/>
            <p:nvPr/>
          </p:nvCxnSpPr>
          <p:spPr>
            <a:xfrm flipV="1">
              <a:off x="7923314" y="2831068"/>
              <a:ext cx="510358" cy="3055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Gerade Verbindung mit Pfeil 27">
              <a:extLst>
                <a:ext uri="{FF2B5EF4-FFF2-40B4-BE49-F238E27FC236}">
                  <a16:creationId xmlns:a16="http://schemas.microsoft.com/office/drawing/2014/main" id="{FB71954F-CDDA-BA42-EDA3-DC5A6FCCBF28}"/>
                </a:ext>
              </a:extLst>
            </p:cNvPr>
            <p:cNvCxnSpPr>
              <a:cxnSpLocks/>
            </p:cNvCxnSpPr>
            <p:nvPr/>
          </p:nvCxnSpPr>
          <p:spPr>
            <a:xfrm>
              <a:off x="8178493" y="4679385"/>
              <a:ext cx="255179" cy="3007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feld 29">
              <a:extLst>
                <a:ext uri="{FF2B5EF4-FFF2-40B4-BE49-F238E27FC236}">
                  <a16:creationId xmlns:a16="http://schemas.microsoft.com/office/drawing/2014/main" id="{30697319-B9CE-E283-2CAE-BFF78C29F0D6}"/>
                </a:ext>
              </a:extLst>
            </p:cNvPr>
            <p:cNvSpPr txBox="1"/>
            <p:nvPr/>
          </p:nvSpPr>
          <p:spPr>
            <a:xfrm>
              <a:off x="8367054" y="4885140"/>
              <a:ext cx="317188" cy="369332"/>
            </a:xfrm>
            <a:prstGeom prst="rect">
              <a:avLst/>
            </a:prstGeom>
            <a:noFill/>
          </p:spPr>
          <p:txBody>
            <a:bodyPr wrap="square" rtlCol="0">
              <a:spAutoFit/>
            </a:bodyPr>
            <a:lstStyle/>
            <a:p>
              <a:r>
                <a:rPr lang="de-CH" dirty="0"/>
                <a:t>n</a:t>
              </a:r>
            </a:p>
          </p:txBody>
        </p:sp>
        <p:sp>
          <p:nvSpPr>
            <p:cNvPr id="31" name="Textfeld 30">
              <a:extLst>
                <a:ext uri="{FF2B5EF4-FFF2-40B4-BE49-F238E27FC236}">
                  <a16:creationId xmlns:a16="http://schemas.microsoft.com/office/drawing/2014/main" id="{D0BA6E4A-AE65-CBC5-1C0C-E983F06706E6}"/>
                </a:ext>
              </a:extLst>
            </p:cNvPr>
            <p:cNvSpPr txBox="1"/>
            <p:nvPr/>
          </p:nvSpPr>
          <p:spPr>
            <a:xfrm>
              <a:off x="8390159" y="2590575"/>
              <a:ext cx="317188" cy="369332"/>
            </a:xfrm>
            <a:prstGeom prst="rect">
              <a:avLst/>
            </a:prstGeom>
            <a:noFill/>
          </p:spPr>
          <p:txBody>
            <a:bodyPr wrap="square" rtlCol="0">
              <a:spAutoFit/>
            </a:bodyPr>
            <a:lstStyle/>
            <a:p>
              <a:r>
                <a:rPr lang="de-CH" dirty="0"/>
                <a:t>n</a:t>
              </a:r>
            </a:p>
          </p:txBody>
        </p:sp>
        <p:sp>
          <p:nvSpPr>
            <p:cNvPr id="38" name="Textfeld 37">
              <a:extLst>
                <a:ext uri="{FF2B5EF4-FFF2-40B4-BE49-F238E27FC236}">
                  <a16:creationId xmlns:a16="http://schemas.microsoft.com/office/drawing/2014/main" id="{C3607B2B-0C2B-FA03-8DF8-ADA41AA6061B}"/>
                </a:ext>
              </a:extLst>
            </p:cNvPr>
            <p:cNvSpPr txBox="1"/>
            <p:nvPr/>
          </p:nvSpPr>
          <p:spPr>
            <a:xfrm>
              <a:off x="6522946" y="1676091"/>
              <a:ext cx="2460166" cy="646331"/>
            </a:xfrm>
            <a:prstGeom prst="rect">
              <a:avLst/>
            </a:prstGeom>
            <a:noFill/>
          </p:spPr>
          <p:txBody>
            <a:bodyPr wrap="square" rtlCol="0">
              <a:spAutoFit/>
            </a:bodyPr>
            <a:lstStyle/>
            <a:p>
              <a:r>
                <a:rPr lang="de-CH" b="1" dirty="0"/>
                <a:t>GP </a:t>
              </a:r>
              <a:r>
                <a:rPr lang="de-CH" b="1" dirty="0">
                  <a:sym typeface="Wingdings" panose="05000000000000000000" pitchFamily="2" charset="2"/>
                </a:rPr>
                <a:t> Quantitative Features (QF)</a:t>
              </a:r>
              <a:endParaRPr lang="de-CH" b="1" dirty="0"/>
            </a:p>
          </p:txBody>
        </p:sp>
      </p:grpSp>
      <p:grpSp>
        <p:nvGrpSpPr>
          <p:cNvPr id="50" name="Gruppieren 49">
            <a:extLst>
              <a:ext uri="{FF2B5EF4-FFF2-40B4-BE49-F238E27FC236}">
                <a16:creationId xmlns:a16="http://schemas.microsoft.com/office/drawing/2014/main" id="{675BD42A-FC15-0BB9-D5A2-15319344AE00}"/>
              </a:ext>
            </a:extLst>
          </p:cNvPr>
          <p:cNvGrpSpPr/>
          <p:nvPr/>
        </p:nvGrpSpPr>
        <p:grpSpPr>
          <a:xfrm>
            <a:off x="2225667" y="1676091"/>
            <a:ext cx="4401851" cy="4007274"/>
            <a:chOff x="2211183" y="1676264"/>
            <a:chExt cx="4401851" cy="4007274"/>
          </a:xfrm>
        </p:grpSpPr>
        <p:pic>
          <p:nvPicPr>
            <p:cNvPr id="14" name="Grafik 13">
              <a:extLst>
                <a:ext uri="{FF2B5EF4-FFF2-40B4-BE49-F238E27FC236}">
                  <a16:creationId xmlns:a16="http://schemas.microsoft.com/office/drawing/2014/main" id="{E664137A-751D-6400-9144-C0269688CF01}"/>
                </a:ext>
              </a:extLst>
            </p:cNvPr>
            <p:cNvPicPr>
              <a:picLocks noChangeAspect="1"/>
            </p:cNvPicPr>
            <p:nvPr/>
          </p:nvPicPr>
          <p:blipFill>
            <a:blip r:embed="rId9"/>
            <a:stretch>
              <a:fillRect/>
            </a:stretch>
          </p:blipFill>
          <p:spPr>
            <a:xfrm>
              <a:off x="3914415" y="4049449"/>
              <a:ext cx="2152970" cy="1634089"/>
            </a:xfrm>
            <a:prstGeom prst="rect">
              <a:avLst/>
            </a:prstGeom>
          </p:spPr>
        </p:pic>
        <p:pic>
          <p:nvPicPr>
            <p:cNvPr id="17" name="Grafik 16">
              <a:extLst>
                <a:ext uri="{FF2B5EF4-FFF2-40B4-BE49-F238E27FC236}">
                  <a16:creationId xmlns:a16="http://schemas.microsoft.com/office/drawing/2014/main" id="{12BBEF4C-EF75-7141-6AF3-C41DF2D84019}"/>
                </a:ext>
              </a:extLst>
            </p:cNvPr>
            <p:cNvPicPr>
              <a:picLocks noChangeAspect="1"/>
            </p:cNvPicPr>
            <p:nvPr/>
          </p:nvPicPr>
          <p:blipFill>
            <a:blip r:embed="rId10"/>
            <a:stretch>
              <a:fillRect/>
            </a:stretch>
          </p:blipFill>
          <p:spPr>
            <a:xfrm>
              <a:off x="3627154" y="2633050"/>
              <a:ext cx="2252912" cy="1371571"/>
            </a:xfrm>
            <a:prstGeom prst="rect">
              <a:avLst/>
            </a:prstGeom>
          </p:spPr>
        </p:pic>
        <p:sp>
          <p:nvSpPr>
            <p:cNvPr id="37" name="Textfeld 36">
              <a:extLst>
                <a:ext uri="{FF2B5EF4-FFF2-40B4-BE49-F238E27FC236}">
                  <a16:creationId xmlns:a16="http://schemas.microsoft.com/office/drawing/2014/main" id="{1D8AEAB1-038A-53FE-3B5B-50DBC729A57F}"/>
                </a:ext>
              </a:extLst>
            </p:cNvPr>
            <p:cNvSpPr txBox="1"/>
            <p:nvPr/>
          </p:nvSpPr>
          <p:spPr>
            <a:xfrm>
              <a:off x="3627154" y="1676264"/>
              <a:ext cx="2985880" cy="1200329"/>
            </a:xfrm>
            <a:prstGeom prst="rect">
              <a:avLst/>
            </a:prstGeom>
            <a:noFill/>
          </p:spPr>
          <p:txBody>
            <a:bodyPr wrap="square" rtlCol="0">
              <a:spAutoFit/>
            </a:bodyPr>
            <a:lstStyle/>
            <a:p>
              <a:r>
                <a:rPr lang="de-CH" b="1" dirty="0"/>
                <a:t>Mesh </a:t>
              </a:r>
              <a:r>
                <a:rPr lang="de-CH" b="1" dirty="0">
                  <a:sym typeface="Wingdings" panose="05000000000000000000" pitchFamily="2" charset="2"/>
                </a:rPr>
                <a:t> </a:t>
              </a:r>
              <a:r>
                <a:rPr lang="de-CH" b="1" dirty="0" err="1">
                  <a:sym typeface="Wingdings" panose="05000000000000000000" pitchFamily="2" charset="2"/>
                </a:rPr>
                <a:t>Geometric</a:t>
              </a:r>
              <a:r>
                <a:rPr lang="de-CH" b="1" dirty="0">
                  <a:sym typeface="Wingdings" panose="05000000000000000000" pitchFamily="2" charset="2"/>
                </a:rPr>
                <a:t> Primitives (GP)</a:t>
              </a:r>
            </a:p>
            <a:p>
              <a:r>
                <a:rPr lang="de-CH" dirty="0">
                  <a:sym typeface="Wingdings" panose="05000000000000000000" pitchFamily="2" charset="2"/>
                </a:rPr>
                <a:t>(</a:t>
              </a:r>
              <a:r>
                <a:rPr lang="de-CH" dirty="0" err="1">
                  <a:sym typeface="Wingdings" panose="05000000000000000000" pitchFamily="2" charset="2"/>
                </a:rPr>
                <a:t>decomose</a:t>
              </a:r>
              <a:r>
                <a:rPr lang="de-CH" dirty="0">
                  <a:sym typeface="Wingdings" panose="05000000000000000000" pitchFamily="2" charset="2"/>
                </a:rPr>
                <a:t> </a:t>
              </a:r>
              <a:r>
                <a:rPr lang="de-CH" dirty="0" err="1">
                  <a:sym typeface="Wingdings" panose="05000000000000000000" pitchFamily="2" charset="2"/>
                </a:rPr>
                <a:t>into</a:t>
              </a:r>
              <a:r>
                <a:rPr lang="de-CH" dirty="0">
                  <a:sym typeface="Wingdings" panose="05000000000000000000" pitchFamily="2" charset="2"/>
                </a:rPr>
                <a:t> planar Faces)</a:t>
              </a:r>
              <a:endParaRPr lang="de-CH" dirty="0"/>
            </a:p>
          </p:txBody>
        </p:sp>
        <p:cxnSp>
          <p:nvCxnSpPr>
            <p:cNvPr id="19" name="Gerade Verbindung mit Pfeil 18">
              <a:extLst>
                <a:ext uri="{FF2B5EF4-FFF2-40B4-BE49-F238E27FC236}">
                  <a16:creationId xmlns:a16="http://schemas.microsoft.com/office/drawing/2014/main" id="{B0956C71-1986-72F8-6B98-EFB9187030FA}"/>
                </a:ext>
              </a:extLst>
            </p:cNvPr>
            <p:cNvCxnSpPr>
              <a:cxnSpLocks/>
            </p:cNvCxnSpPr>
            <p:nvPr/>
          </p:nvCxnSpPr>
          <p:spPr>
            <a:xfrm>
              <a:off x="2211183" y="4031397"/>
              <a:ext cx="1540604" cy="10765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Gerade Verbindung mit Pfeil 19">
              <a:extLst>
                <a:ext uri="{FF2B5EF4-FFF2-40B4-BE49-F238E27FC236}">
                  <a16:creationId xmlns:a16="http://schemas.microsoft.com/office/drawing/2014/main" id="{8FF1FA27-3972-E62A-2189-6572694A76BA}"/>
                </a:ext>
              </a:extLst>
            </p:cNvPr>
            <p:cNvCxnSpPr>
              <a:cxnSpLocks/>
            </p:cNvCxnSpPr>
            <p:nvPr/>
          </p:nvCxnSpPr>
          <p:spPr>
            <a:xfrm>
              <a:off x="2311509" y="3594518"/>
              <a:ext cx="12205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3" name="Gruppieren 52">
            <a:extLst>
              <a:ext uri="{FF2B5EF4-FFF2-40B4-BE49-F238E27FC236}">
                <a16:creationId xmlns:a16="http://schemas.microsoft.com/office/drawing/2014/main" id="{5DFF1C04-1EC5-3D0D-C221-489AB3A8ACB6}"/>
              </a:ext>
            </a:extLst>
          </p:cNvPr>
          <p:cNvGrpSpPr/>
          <p:nvPr/>
        </p:nvGrpSpPr>
        <p:grpSpPr>
          <a:xfrm>
            <a:off x="731836" y="621455"/>
            <a:ext cx="10864953" cy="238901"/>
            <a:chOff x="5530890" y="0"/>
            <a:chExt cx="2960275" cy="755878"/>
          </a:xfrm>
        </p:grpSpPr>
        <p:sp>
          <p:nvSpPr>
            <p:cNvPr id="54" name="Pfeil: Chevron 53">
              <a:extLst>
                <a:ext uri="{FF2B5EF4-FFF2-40B4-BE49-F238E27FC236}">
                  <a16:creationId xmlns:a16="http://schemas.microsoft.com/office/drawing/2014/main" id="{F346C5AB-7C55-91C8-1B40-A3670EB5DF69}"/>
                </a:ext>
              </a:extLst>
            </p:cNvPr>
            <p:cNvSpPr/>
            <p:nvPr/>
          </p:nvSpPr>
          <p:spPr>
            <a:xfrm>
              <a:off x="5530890" y="0"/>
              <a:ext cx="2960275" cy="75587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CH"/>
            </a:p>
          </p:txBody>
        </p:sp>
        <p:sp>
          <p:nvSpPr>
            <p:cNvPr id="55" name="Pfeil: Chevron 4">
              <a:extLst>
                <a:ext uri="{FF2B5EF4-FFF2-40B4-BE49-F238E27FC236}">
                  <a16:creationId xmlns:a16="http://schemas.microsoft.com/office/drawing/2014/main" id="{110BB6CC-79E0-88B1-BD6B-5DA432B0E20C}"/>
                </a:ext>
              </a:extLst>
            </p:cNvPr>
            <p:cNvSpPr txBox="1"/>
            <p:nvPr/>
          </p:nvSpPr>
          <p:spPr>
            <a:xfrm>
              <a:off x="5908829" y="0"/>
              <a:ext cx="2204397" cy="755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kern="1200" dirty="0" err="1"/>
                <a:t>Object</a:t>
              </a:r>
              <a:r>
                <a:rPr lang="de-CH" sz="1600" kern="1200" dirty="0"/>
                <a:t> </a:t>
              </a:r>
              <a:r>
                <a:rPr lang="de-CH" sz="1600" kern="1200" dirty="0" err="1"/>
                <a:t>Extraction</a:t>
              </a:r>
              <a:endParaRPr lang="de-CH" sz="1400" i="1" kern="1200" dirty="0"/>
            </a:p>
          </p:txBody>
        </p:sp>
      </p:grpSp>
      <p:grpSp>
        <p:nvGrpSpPr>
          <p:cNvPr id="2075" name="Gruppieren 2074">
            <a:extLst>
              <a:ext uri="{FF2B5EF4-FFF2-40B4-BE49-F238E27FC236}">
                <a16:creationId xmlns:a16="http://schemas.microsoft.com/office/drawing/2014/main" id="{F0C8BB79-70A2-619F-5A56-AB9836B8A316}"/>
              </a:ext>
            </a:extLst>
          </p:cNvPr>
          <p:cNvGrpSpPr/>
          <p:nvPr/>
        </p:nvGrpSpPr>
        <p:grpSpPr>
          <a:xfrm>
            <a:off x="1808363" y="5528800"/>
            <a:ext cx="10271951" cy="923330"/>
            <a:chOff x="1808363" y="5528800"/>
            <a:chExt cx="10271951" cy="923330"/>
          </a:xfrm>
        </p:grpSpPr>
        <p:sp>
          <p:nvSpPr>
            <p:cNvPr id="57" name="Textfeld 56">
              <a:extLst>
                <a:ext uri="{FF2B5EF4-FFF2-40B4-BE49-F238E27FC236}">
                  <a16:creationId xmlns:a16="http://schemas.microsoft.com/office/drawing/2014/main" id="{DA8748C6-D589-7093-2640-F3A6C823551C}"/>
                </a:ext>
              </a:extLst>
            </p:cNvPr>
            <p:cNvSpPr txBox="1"/>
            <p:nvPr/>
          </p:nvSpPr>
          <p:spPr>
            <a:xfrm>
              <a:off x="3766270" y="5978080"/>
              <a:ext cx="1707429" cy="369332"/>
            </a:xfrm>
            <a:prstGeom prst="rect">
              <a:avLst/>
            </a:prstGeom>
            <a:noFill/>
          </p:spPr>
          <p:txBody>
            <a:bodyPr wrap="square" rtlCol="0">
              <a:spAutoFit/>
            </a:bodyPr>
            <a:lstStyle/>
            <a:p>
              <a:r>
                <a:rPr lang="de-CH" b="1" dirty="0">
                  <a:solidFill>
                    <a:srgbClr val="FF0000"/>
                  </a:solidFill>
                </a:rPr>
                <a:t>Geometry </a:t>
              </a:r>
              <a:r>
                <a:rPr lang="de-CH" dirty="0"/>
                <a:t>✔️</a:t>
              </a:r>
              <a:endParaRPr lang="de-CH" dirty="0">
                <a:solidFill>
                  <a:srgbClr val="FF0000"/>
                </a:solidFill>
              </a:endParaRPr>
            </a:p>
          </p:txBody>
        </p:sp>
        <p:sp>
          <p:nvSpPr>
            <p:cNvPr id="58" name="Textfeld 57">
              <a:extLst>
                <a:ext uri="{FF2B5EF4-FFF2-40B4-BE49-F238E27FC236}">
                  <a16:creationId xmlns:a16="http://schemas.microsoft.com/office/drawing/2014/main" id="{13F1B9CC-E640-C876-9797-C93B26F744C4}"/>
                </a:ext>
              </a:extLst>
            </p:cNvPr>
            <p:cNvSpPr txBox="1"/>
            <p:nvPr/>
          </p:nvSpPr>
          <p:spPr>
            <a:xfrm>
              <a:off x="9438493" y="5978080"/>
              <a:ext cx="1641019" cy="369332"/>
            </a:xfrm>
            <a:prstGeom prst="rect">
              <a:avLst/>
            </a:prstGeom>
            <a:noFill/>
          </p:spPr>
          <p:txBody>
            <a:bodyPr wrap="square" rtlCol="0">
              <a:spAutoFit/>
            </a:bodyPr>
            <a:lstStyle/>
            <a:p>
              <a:r>
                <a:rPr lang="de-CH" b="1" dirty="0">
                  <a:solidFill>
                    <a:srgbClr val="FF0000"/>
                  </a:solidFill>
                </a:rPr>
                <a:t>Attributes </a:t>
              </a:r>
              <a:r>
                <a:rPr lang="de-CH" dirty="0"/>
                <a:t>✔️</a:t>
              </a:r>
              <a:endParaRPr lang="de-CH" dirty="0">
                <a:solidFill>
                  <a:srgbClr val="FF0000"/>
                </a:solidFill>
              </a:endParaRPr>
            </a:p>
          </p:txBody>
        </p:sp>
        <p:sp>
          <p:nvSpPr>
            <p:cNvPr id="59" name="Textfeld 58">
              <a:extLst>
                <a:ext uri="{FF2B5EF4-FFF2-40B4-BE49-F238E27FC236}">
                  <a16:creationId xmlns:a16="http://schemas.microsoft.com/office/drawing/2014/main" id="{275502C7-437A-E4D3-6175-1FA50475AB12}"/>
                </a:ext>
              </a:extLst>
            </p:cNvPr>
            <p:cNvSpPr txBox="1"/>
            <p:nvPr/>
          </p:nvSpPr>
          <p:spPr>
            <a:xfrm>
              <a:off x="1808363" y="5982548"/>
              <a:ext cx="2695828" cy="369332"/>
            </a:xfrm>
            <a:prstGeom prst="rect">
              <a:avLst/>
            </a:prstGeom>
            <a:noFill/>
          </p:spPr>
          <p:txBody>
            <a:bodyPr wrap="square" rtlCol="0">
              <a:spAutoFit/>
            </a:bodyPr>
            <a:lstStyle/>
            <a:p>
              <a:r>
                <a:rPr lang="de-CH" b="1" dirty="0">
                  <a:solidFill>
                    <a:srgbClr val="FF0000"/>
                  </a:solidFill>
                </a:rPr>
                <a:t>BIM </a:t>
              </a:r>
              <a:r>
                <a:rPr lang="de-CH" b="1" dirty="0" err="1">
                  <a:solidFill>
                    <a:srgbClr val="FF0000"/>
                  </a:solidFill>
                </a:rPr>
                <a:t>Ingredients</a:t>
              </a:r>
              <a:r>
                <a:rPr lang="de-CH" b="1" dirty="0">
                  <a:solidFill>
                    <a:srgbClr val="FF0000"/>
                  </a:solidFill>
                </a:rPr>
                <a:t>:</a:t>
              </a:r>
            </a:p>
          </p:txBody>
        </p:sp>
        <p:sp>
          <p:nvSpPr>
            <p:cNvPr id="2062" name="Textfeld 2061">
              <a:extLst>
                <a:ext uri="{FF2B5EF4-FFF2-40B4-BE49-F238E27FC236}">
                  <a16:creationId xmlns:a16="http://schemas.microsoft.com/office/drawing/2014/main" id="{11474375-EF76-24E2-0E01-D2486E362C44}"/>
                </a:ext>
              </a:extLst>
            </p:cNvPr>
            <p:cNvSpPr txBox="1"/>
            <p:nvPr/>
          </p:nvSpPr>
          <p:spPr>
            <a:xfrm>
              <a:off x="11079512" y="5528800"/>
              <a:ext cx="1000802" cy="923330"/>
            </a:xfrm>
            <a:prstGeom prst="rect">
              <a:avLst/>
            </a:prstGeom>
            <a:noFill/>
          </p:spPr>
          <p:txBody>
            <a:bodyPr wrap="square">
              <a:spAutoFit/>
            </a:bodyPr>
            <a:lstStyle/>
            <a:p>
              <a:r>
                <a:rPr lang="de-CH" b="1" dirty="0">
                  <a:solidFill>
                    <a:srgbClr val="FF0000"/>
                  </a:solidFill>
                  <a:sym typeface="Wingdings" panose="05000000000000000000" pitchFamily="2" charset="2"/>
                </a:rPr>
                <a:t>Ready </a:t>
              </a:r>
            </a:p>
            <a:p>
              <a:r>
                <a:rPr lang="de-CH" b="1" dirty="0" err="1">
                  <a:solidFill>
                    <a:srgbClr val="FF0000"/>
                  </a:solidFill>
                  <a:sym typeface="Wingdings" panose="05000000000000000000" pitchFamily="2" charset="2"/>
                </a:rPr>
                <a:t>for</a:t>
              </a:r>
              <a:r>
                <a:rPr lang="de-CH" b="1" dirty="0">
                  <a:solidFill>
                    <a:srgbClr val="FF0000"/>
                  </a:solidFill>
                  <a:sym typeface="Wingdings" panose="05000000000000000000" pitchFamily="2" charset="2"/>
                </a:rPr>
                <a:t> BIM!</a:t>
              </a:r>
              <a:r>
                <a:rPr lang="de-CH" dirty="0"/>
                <a:t>🍾</a:t>
              </a:r>
              <a:endParaRPr lang="de-CH" b="1" dirty="0">
                <a:solidFill>
                  <a:srgbClr val="FF0000"/>
                </a:solidFill>
              </a:endParaRPr>
            </a:p>
          </p:txBody>
        </p:sp>
      </p:grpSp>
      <p:grpSp>
        <p:nvGrpSpPr>
          <p:cNvPr id="2076" name="Gruppieren 2075">
            <a:extLst>
              <a:ext uri="{FF2B5EF4-FFF2-40B4-BE49-F238E27FC236}">
                <a16:creationId xmlns:a16="http://schemas.microsoft.com/office/drawing/2014/main" id="{75EA107A-CB7D-0093-83D9-71E2C1430F6F}"/>
              </a:ext>
            </a:extLst>
          </p:cNvPr>
          <p:cNvGrpSpPr/>
          <p:nvPr/>
        </p:nvGrpSpPr>
        <p:grpSpPr>
          <a:xfrm>
            <a:off x="9243609" y="1709720"/>
            <a:ext cx="2916112" cy="3659363"/>
            <a:chOff x="9243609" y="1709720"/>
            <a:chExt cx="2916112" cy="3659363"/>
          </a:xfrm>
        </p:grpSpPr>
        <p:grpSp>
          <p:nvGrpSpPr>
            <p:cNvPr id="2074" name="Gruppieren 2073">
              <a:extLst>
                <a:ext uri="{FF2B5EF4-FFF2-40B4-BE49-F238E27FC236}">
                  <a16:creationId xmlns:a16="http://schemas.microsoft.com/office/drawing/2014/main" id="{890004EE-041E-156B-0926-BCF42993018D}"/>
                </a:ext>
              </a:extLst>
            </p:cNvPr>
            <p:cNvGrpSpPr/>
            <p:nvPr/>
          </p:nvGrpSpPr>
          <p:grpSpPr>
            <a:xfrm>
              <a:off x="9243609" y="1709720"/>
              <a:ext cx="2916112" cy="3659363"/>
              <a:chOff x="9243609" y="1709720"/>
              <a:chExt cx="2916112" cy="3659363"/>
            </a:xfrm>
          </p:grpSpPr>
          <p:grpSp>
            <p:nvGrpSpPr>
              <p:cNvPr id="52" name="Gruppieren 51">
                <a:extLst>
                  <a:ext uri="{FF2B5EF4-FFF2-40B4-BE49-F238E27FC236}">
                    <a16:creationId xmlns:a16="http://schemas.microsoft.com/office/drawing/2014/main" id="{AB0DDD84-9488-0A6C-0702-CC007BE4CB96}"/>
                  </a:ext>
                </a:extLst>
              </p:cNvPr>
              <p:cNvGrpSpPr/>
              <p:nvPr/>
            </p:nvGrpSpPr>
            <p:grpSpPr>
              <a:xfrm>
                <a:off x="9243609" y="1709720"/>
                <a:ext cx="2916112" cy="1790688"/>
                <a:chOff x="9243609" y="1709720"/>
                <a:chExt cx="2916112" cy="1790688"/>
              </a:xfrm>
            </p:grpSpPr>
            <p:sp>
              <p:nvSpPr>
                <p:cNvPr id="39" name="Textfeld 38">
                  <a:extLst>
                    <a:ext uri="{FF2B5EF4-FFF2-40B4-BE49-F238E27FC236}">
                      <a16:creationId xmlns:a16="http://schemas.microsoft.com/office/drawing/2014/main" id="{B65A33DB-0C88-76B4-4EEE-7070EA5CE384}"/>
                    </a:ext>
                  </a:extLst>
                </p:cNvPr>
                <p:cNvSpPr txBox="1"/>
                <p:nvPr/>
              </p:nvSpPr>
              <p:spPr>
                <a:xfrm>
                  <a:off x="9243609" y="1709720"/>
                  <a:ext cx="2460166" cy="646331"/>
                </a:xfrm>
                <a:prstGeom prst="rect">
                  <a:avLst/>
                </a:prstGeom>
                <a:noFill/>
              </p:spPr>
              <p:txBody>
                <a:bodyPr wrap="square" rtlCol="0">
                  <a:spAutoFit/>
                </a:bodyPr>
                <a:lstStyle/>
                <a:p>
                  <a:r>
                    <a:rPr lang="de-CH" b="1" dirty="0"/>
                    <a:t>QF </a:t>
                  </a:r>
                  <a:r>
                    <a:rPr lang="de-CH" b="1" dirty="0">
                      <a:sym typeface="Wingdings" panose="05000000000000000000" pitchFamily="2" charset="2"/>
                    </a:rPr>
                    <a:t> </a:t>
                  </a:r>
                  <a:r>
                    <a:rPr lang="de-CH" b="1" dirty="0" err="1">
                      <a:sym typeface="Wingdings" panose="05000000000000000000" pitchFamily="2" charset="2"/>
                    </a:rPr>
                    <a:t>rule-based</a:t>
                  </a:r>
                  <a:r>
                    <a:rPr lang="de-CH" b="1" dirty="0">
                      <a:sym typeface="Wingdings" panose="05000000000000000000" pitchFamily="2" charset="2"/>
                    </a:rPr>
                    <a:t> </a:t>
                  </a:r>
                  <a:r>
                    <a:rPr lang="de-CH" b="1" dirty="0" err="1">
                      <a:sym typeface="Wingdings" panose="05000000000000000000" pitchFamily="2" charset="2"/>
                    </a:rPr>
                    <a:t>Categorization</a:t>
                  </a:r>
                  <a:endParaRPr lang="de-CH" b="1" dirty="0"/>
                </a:p>
              </p:txBody>
            </p:sp>
            <p:sp>
              <p:nvSpPr>
                <p:cNvPr id="45" name="Textfeld 44">
                  <a:extLst>
                    <a:ext uri="{FF2B5EF4-FFF2-40B4-BE49-F238E27FC236}">
                      <a16:creationId xmlns:a16="http://schemas.microsoft.com/office/drawing/2014/main" id="{31495986-7EB3-BB65-089A-C82B390E3CAF}"/>
                    </a:ext>
                  </a:extLst>
                </p:cNvPr>
                <p:cNvSpPr txBox="1"/>
                <p:nvPr/>
              </p:nvSpPr>
              <p:spPr>
                <a:xfrm>
                  <a:off x="9243609" y="2300079"/>
                  <a:ext cx="2916112" cy="1200329"/>
                </a:xfrm>
                <a:prstGeom prst="rect">
                  <a:avLst/>
                </a:prstGeom>
                <a:noFill/>
              </p:spPr>
              <p:txBody>
                <a:bodyPr wrap="square" rtlCol="0">
                  <a:spAutoFit/>
                </a:bodyPr>
                <a:lstStyle/>
                <a:p>
                  <a:r>
                    <a:rPr lang="de-CH" dirty="0"/>
                    <a:t>n = [</a:t>
                  </a:r>
                  <a:r>
                    <a:rPr lang="de-CH" dirty="0" err="1"/>
                    <a:t>x,y,z</a:t>
                  </a:r>
                  <a:r>
                    <a:rPr lang="de-CH" dirty="0"/>
                    <a:t>]</a:t>
                  </a:r>
                </a:p>
                <a:p>
                  <a:r>
                    <a:rPr lang="de-CH" dirty="0" err="1">
                      <a:solidFill>
                        <a:srgbClr val="7030A0"/>
                      </a:solidFill>
                    </a:rPr>
                    <a:t>if</a:t>
                  </a:r>
                  <a:r>
                    <a:rPr lang="de-CH" dirty="0">
                      <a:solidFill>
                        <a:srgbClr val="7030A0"/>
                      </a:solidFill>
                    </a:rPr>
                    <a:t>: z ≈ 0 </a:t>
                  </a:r>
                  <a:r>
                    <a:rPr lang="de-CH" dirty="0">
                      <a:solidFill>
                        <a:srgbClr val="7030A0"/>
                      </a:solidFill>
                      <a:sym typeface="Wingdings" panose="05000000000000000000" pitchFamily="2" charset="2"/>
                    </a:rPr>
                    <a:t> Wall</a:t>
                  </a:r>
                </a:p>
                <a:p>
                  <a:r>
                    <a:rPr lang="de-CH" dirty="0" err="1">
                      <a:solidFill>
                        <a:srgbClr val="00B050"/>
                      </a:solidFill>
                      <a:sym typeface="Wingdings" panose="05000000000000000000" pitchFamily="2" charset="2"/>
                    </a:rPr>
                    <a:t>elif</a:t>
                  </a:r>
                  <a:r>
                    <a:rPr lang="de-CH" dirty="0">
                      <a:solidFill>
                        <a:srgbClr val="00B050"/>
                      </a:solidFill>
                      <a:sym typeface="Wingdings" panose="05000000000000000000" pitchFamily="2" charset="2"/>
                    </a:rPr>
                    <a:t>: x ^ y </a:t>
                  </a:r>
                  <a:r>
                    <a:rPr lang="de-CH" dirty="0">
                      <a:solidFill>
                        <a:srgbClr val="00B050"/>
                      </a:solidFill>
                    </a:rPr>
                    <a:t>≈ 0</a:t>
                  </a:r>
                  <a:r>
                    <a:rPr lang="de-CH" dirty="0">
                      <a:solidFill>
                        <a:srgbClr val="00B050"/>
                      </a:solidFill>
                      <a:sym typeface="Wingdings" panose="05000000000000000000" pitchFamily="2" charset="2"/>
                    </a:rPr>
                    <a:t>  Flat Roof</a:t>
                  </a:r>
                </a:p>
                <a:p>
                  <a:r>
                    <a:rPr lang="de-CH" dirty="0" err="1">
                      <a:solidFill>
                        <a:schemeClr val="accent2">
                          <a:lumMod val="60000"/>
                          <a:lumOff val="40000"/>
                        </a:schemeClr>
                      </a:solidFill>
                      <a:sym typeface="Wingdings" panose="05000000000000000000" pitchFamily="2" charset="2"/>
                    </a:rPr>
                    <a:t>else</a:t>
                  </a:r>
                  <a:r>
                    <a:rPr lang="de-CH" dirty="0">
                      <a:solidFill>
                        <a:schemeClr val="accent2">
                          <a:lumMod val="60000"/>
                          <a:lumOff val="40000"/>
                        </a:schemeClr>
                      </a:solidFill>
                      <a:sym typeface="Wingdings" panose="05000000000000000000" pitchFamily="2" charset="2"/>
                    </a:rPr>
                    <a:t>:  Gable Roof </a:t>
                  </a:r>
                  <a:endParaRPr lang="de-CH" dirty="0">
                    <a:solidFill>
                      <a:schemeClr val="accent2">
                        <a:lumMod val="60000"/>
                        <a:lumOff val="40000"/>
                      </a:schemeClr>
                    </a:solidFill>
                  </a:endParaRPr>
                </a:p>
              </p:txBody>
            </p:sp>
          </p:grpSp>
          <p:pic>
            <p:nvPicPr>
              <p:cNvPr id="56" name="Picture 7" descr="Hochgeladenes Bild">
                <a:extLst>
                  <a:ext uri="{FF2B5EF4-FFF2-40B4-BE49-F238E27FC236}">
                    <a16:creationId xmlns:a16="http://schemas.microsoft.com/office/drawing/2014/main" id="{2762BFDB-4CA7-729C-2748-11CA9F2C6B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3307" y="3769885"/>
                <a:ext cx="2424440" cy="15991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63" name="Gerade Verbindung mit Pfeil 2062">
              <a:extLst>
                <a:ext uri="{FF2B5EF4-FFF2-40B4-BE49-F238E27FC236}">
                  <a16:creationId xmlns:a16="http://schemas.microsoft.com/office/drawing/2014/main" id="{CA7EDC92-097A-CCEE-1AF9-928F3170A27E}"/>
                </a:ext>
              </a:extLst>
            </p:cNvPr>
            <p:cNvCxnSpPr>
              <a:cxnSpLocks/>
            </p:cNvCxnSpPr>
            <p:nvPr/>
          </p:nvCxnSpPr>
          <p:spPr>
            <a:xfrm>
              <a:off x="10824333" y="4687725"/>
              <a:ext cx="410934" cy="399721"/>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064" name="Gerade Verbindung mit Pfeil 2063">
              <a:extLst>
                <a:ext uri="{FF2B5EF4-FFF2-40B4-BE49-F238E27FC236}">
                  <a16:creationId xmlns:a16="http://schemas.microsoft.com/office/drawing/2014/main" id="{D3F0DAA1-AEA8-F8F2-014B-1A5AD0E1329B}"/>
                </a:ext>
              </a:extLst>
            </p:cNvPr>
            <p:cNvCxnSpPr>
              <a:cxnSpLocks/>
            </p:cNvCxnSpPr>
            <p:nvPr/>
          </p:nvCxnSpPr>
          <p:spPr>
            <a:xfrm flipV="1">
              <a:off x="9712145" y="3849883"/>
              <a:ext cx="0" cy="95345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2069" name="Gerade Verbindung mit Pfeil 2068">
              <a:extLst>
                <a:ext uri="{FF2B5EF4-FFF2-40B4-BE49-F238E27FC236}">
                  <a16:creationId xmlns:a16="http://schemas.microsoft.com/office/drawing/2014/main" id="{88B60ECC-ED68-5A63-AD51-8892A615004C}"/>
                </a:ext>
              </a:extLst>
            </p:cNvPr>
            <p:cNvCxnSpPr>
              <a:cxnSpLocks/>
            </p:cNvCxnSpPr>
            <p:nvPr/>
          </p:nvCxnSpPr>
          <p:spPr>
            <a:xfrm flipH="1" flipV="1">
              <a:off x="10023071" y="4004448"/>
              <a:ext cx="665489" cy="510155"/>
            </a:xfrm>
            <a:prstGeom prst="straightConnector1">
              <a:avLst/>
            </a:prstGeom>
            <a:ln>
              <a:solidFill>
                <a:schemeClr val="accent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grpSp>
      <p:sp>
        <p:nvSpPr>
          <p:cNvPr id="2077" name="Textfeld 2076">
            <a:extLst>
              <a:ext uri="{FF2B5EF4-FFF2-40B4-BE49-F238E27FC236}">
                <a16:creationId xmlns:a16="http://schemas.microsoft.com/office/drawing/2014/main" id="{C0F1E4A4-E342-7925-D7C1-F96998520324}"/>
              </a:ext>
            </a:extLst>
          </p:cNvPr>
          <p:cNvSpPr txBox="1"/>
          <p:nvPr/>
        </p:nvSpPr>
        <p:spPr>
          <a:xfrm>
            <a:off x="2936247" y="555369"/>
            <a:ext cx="1723184" cy="369332"/>
          </a:xfrm>
          <a:prstGeom prst="rect">
            <a:avLst/>
          </a:prstGeom>
          <a:noFill/>
        </p:spPr>
        <p:txBody>
          <a:bodyPr wrap="square" rtlCol="0">
            <a:spAutoFit/>
          </a:bodyPr>
          <a:lstStyle/>
          <a:p>
            <a:r>
              <a:rPr lang="de-CH" dirty="0" err="1">
                <a:solidFill>
                  <a:srgbClr val="FF0000"/>
                </a:solidFill>
              </a:rPr>
              <a:t>Current</a:t>
            </a:r>
            <a:r>
              <a:rPr lang="de-CH" dirty="0">
                <a:solidFill>
                  <a:srgbClr val="FF0000"/>
                </a:solidFill>
              </a:rPr>
              <a:t> Status</a:t>
            </a:r>
          </a:p>
        </p:txBody>
      </p:sp>
      <p:sp>
        <p:nvSpPr>
          <p:cNvPr id="2078" name="Ellipse 2077">
            <a:extLst>
              <a:ext uri="{FF2B5EF4-FFF2-40B4-BE49-F238E27FC236}">
                <a16:creationId xmlns:a16="http://schemas.microsoft.com/office/drawing/2014/main" id="{24B7827A-CC84-0711-D813-C9AD7609E5CB}"/>
              </a:ext>
            </a:extLst>
          </p:cNvPr>
          <p:cNvSpPr/>
          <p:nvPr/>
        </p:nvSpPr>
        <p:spPr>
          <a:xfrm flipH="1">
            <a:off x="667045" y="715518"/>
            <a:ext cx="2744673" cy="100359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44821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7" grpId="0"/>
      <p:bldP spid="20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412875"/>
            <a:ext cx="10728325" cy="2278592"/>
          </a:xfrm>
        </p:spPr>
        <p:txBody>
          <a:bodyPr/>
          <a:lstStyle/>
          <a:p>
            <a:pPr marL="0" indent="0">
              <a:buNone/>
            </a:pPr>
            <a:r>
              <a:rPr lang="de-CH" sz="2400" dirty="0"/>
              <a:t>Questions?</a:t>
            </a:r>
          </a:p>
          <a:p>
            <a:pPr marL="0" indent="0">
              <a:buNone/>
            </a:pPr>
            <a:r>
              <a:rPr lang="de-CH" sz="2400" dirty="0"/>
              <a:t>Creative </a:t>
            </a:r>
            <a:r>
              <a:rPr lang="de-CH" sz="2400" dirty="0" err="1"/>
              <a:t>improvements</a:t>
            </a:r>
            <a:r>
              <a:rPr lang="de-CH" sz="2400" dirty="0"/>
              <a:t> </a:t>
            </a:r>
            <a:r>
              <a:rPr lang="de-CH" sz="2400" dirty="0" err="1"/>
              <a:t>always</a:t>
            </a:r>
            <a:r>
              <a:rPr lang="de-CH" sz="2400" dirty="0"/>
              <a:t> </a:t>
            </a:r>
            <a:r>
              <a:rPr lang="de-CH" sz="2400" dirty="0" err="1"/>
              <a:t>welcome</a:t>
            </a:r>
            <a:r>
              <a:rPr lang="de-CH" sz="2400" dirty="0"/>
              <a:t>! </a:t>
            </a:r>
            <a:r>
              <a:rPr lang="de-CH" sz="2400" dirty="0">
                <a:sym typeface="Wingdings" panose="05000000000000000000" pitchFamily="2" charset="2"/>
              </a:rPr>
              <a:t></a:t>
            </a:r>
          </a:p>
          <a:p>
            <a:pPr marL="0" indent="0">
              <a:buNone/>
            </a:pPr>
            <a:endParaRPr lang="de-CH" sz="2400" dirty="0">
              <a:latin typeface="+mj-lt"/>
              <a:ea typeface="+mj-ea"/>
              <a:cs typeface="+mj-cs"/>
              <a:sym typeface="Wingdings" panose="05000000000000000000" pitchFamily="2" charset="2"/>
            </a:endParaRPr>
          </a:p>
          <a:p>
            <a:pPr marL="0" indent="0">
              <a:buNone/>
            </a:pPr>
            <a:endParaRPr lang="de-CH" sz="2400" dirty="0">
              <a:latin typeface="+mj-lt"/>
              <a:ea typeface="+mj-ea"/>
              <a:cs typeface="+mj-cs"/>
              <a:sym typeface="Wingdings" panose="05000000000000000000" pitchFamily="2" charset="2"/>
            </a:endParaRPr>
          </a:p>
          <a:p>
            <a:pPr marL="0" indent="0">
              <a:buNone/>
            </a:pPr>
            <a:endParaRPr lang="de-CH" dirty="0"/>
          </a:p>
          <a:p>
            <a:pPr marL="0" indent="0">
              <a:buNone/>
            </a:pPr>
            <a:r>
              <a:rPr lang="de-CH" dirty="0"/>
              <a:t>GitHub</a:t>
            </a:r>
            <a:endParaRPr lang="de-CH" dirty="0">
              <a:latin typeface="+mj-lt"/>
              <a:ea typeface="+mj-ea"/>
              <a:cs typeface="+mj-cs"/>
              <a:sym typeface="Wingdings" panose="05000000000000000000" pitchFamily="2" charset="2"/>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30.03.2025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11</a:t>
            </a:fld>
            <a:endParaRPr lang="de-CH" noProof="0"/>
          </a:p>
        </p:txBody>
      </p:sp>
      <p:sp>
        <p:nvSpPr>
          <p:cNvPr id="8" name="Textplatzhalter 7">
            <a:extLst>
              <a:ext uri="{FF2B5EF4-FFF2-40B4-BE49-F238E27FC236}">
                <a16:creationId xmlns:a16="http://schemas.microsoft.com/office/drawing/2014/main" id="{014B4763-34B1-81DD-1791-A62BFCCAD27A}"/>
              </a:ext>
            </a:extLst>
          </p:cNvPr>
          <p:cNvSpPr>
            <a:spLocks noGrp="1"/>
          </p:cNvSpPr>
          <p:nvPr>
            <p:ph type="body" sz="quarter" idx="13"/>
          </p:nvPr>
        </p:nvSpPr>
        <p:spPr/>
        <p:txBody>
          <a:bodyPr/>
          <a:lstStyle/>
          <a:p>
            <a:endParaRPr lang="de-CH" dirty="0"/>
          </a:p>
        </p:txBody>
      </p:sp>
      <p:sp>
        <p:nvSpPr>
          <p:cNvPr id="9" name="Titel 8">
            <a:extLst>
              <a:ext uri="{FF2B5EF4-FFF2-40B4-BE49-F238E27FC236}">
                <a16:creationId xmlns:a16="http://schemas.microsoft.com/office/drawing/2014/main" id="{33342404-5F1D-3A8E-A4B7-770A7BF51646}"/>
              </a:ext>
            </a:extLst>
          </p:cNvPr>
          <p:cNvSpPr>
            <a:spLocks noGrp="1"/>
          </p:cNvSpPr>
          <p:nvPr>
            <p:ph type="title"/>
          </p:nvPr>
        </p:nvSpPr>
        <p:spPr/>
        <p:txBody>
          <a:bodyPr/>
          <a:lstStyle/>
          <a:p>
            <a:r>
              <a:rPr lang="de-CH" dirty="0" err="1"/>
              <a:t>Thank</a:t>
            </a:r>
            <a:r>
              <a:rPr lang="de-CH" dirty="0"/>
              <a:t> </a:t>
            </a:r>
            <a:r>
              <a:rPr lang="de-CH" dirty="0" err="1"/>
              <a:t>you</a:t>
            </a:r>
            <a:endParaRPr lang="de-CH" dirty="0"/>
          </a:p>
        </p:txBody>
      </p:sp>
      <p:pic>
        <p:nvPicPr>
          <p:cNvPr id="11" name="Grafik 10" descr="Ein Bild, das Muster, nähen, Pixel enthält.&#10;&#10;KI-generierte Inhalte können fehlerhaft sein.">
            <a:extLst>
              <a:ext uri="{FF2B5EF4-FFF2-40B4-BE49-F238E27FC236}">
                <a16:creationId xmlns:a16="http://schemas.microsoft.com/office/drawing/2014/main" id="{17A27499-B2EA-430E-69FC-0E9D02699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70" y="2660302"/>
            <a:ext cx="1146703" cy="1146703"/>
          </a:xfrm>
          <a:prstGeom prst="rect">
            <a:avLst/>
          </a:prstGeom>
        </p:spPr>
      </p:pic>
    </p:spTree>
    <p:extLst>
      <p:ext uri="{BB962C8B-B14F-4D97-AF65-F5344CB8AC3E}">
        <p14:creationId xmlns:p14="http://schemas.microsoft.com/office/powerpoint/2010/main" val="104773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Schrift, Grafiken, Logo, Text enthält.&#10;&#10;KI-generierte Inhalte können fehlerhaft sein.">
            <a:extLst>
              <a:ext uri="{FF2B5EF4-FFF2-40B4-BE49-F238E27FC236}">
                <a16:creationId xmlns:a16="http://schemas.microsoft.com/office/drawing/2014/main" id="{D0D60BAA-18C2-B269-2DA5-AFD388B30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675" y="4136981"/>
            <a:ext cx="1581513" cy="467024"/>
          </a:xfrm>
          <a:prstGeom prst="rect">
            <a:avLst/>
          </a:prstGeom>
        </p:spPr>
      </p:pic>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p:txBody>
          <a:bodyPr/>
          <a:lstStyle/>
          <a:p>
            <a:r>
              <a:rPr lang="de-CH" dirty="0" err="1"/>
              <a:t>Introduction</a:t>
            </a:r>
            <a:endParaRPr lang="de-CH" dirty="0"/>
          </a:p>
        </p:txBody>
      </p:sp>
      <p:sp>
        <p:nvSpPr>
          <p:cNvPr id="3" name="Inhaltsplatzhalter 2">
            <a:extLst>
              <a:ext uri="{FF2B5EF4-FFF2-40B4-BE49-F238E27FC236}">
                <a16:creationId xmlns:a16="http://schemas.microsoft.com/office/drawing/2014/main" id="{94792F61-F3A1-4E2C-B0EE-9742603FD08B}"/>
              </a:ext>
            </a:extLst>
          </p:cNvPr>
          <p:cNvSpPr>
            <a:spLocks noGrp="1"/>
          </p:cNvSpPr>
          <p:nvPr>
            <p:ph idx="1"/>
          </p:nvPr>
        </p:nvSpPr>
        <p:spPr/>
        <p:txBody>
          <a:bodyPr/>
          <a:lstStyle/>
          <a:p>
            <a:pPr marL="0" indent="0">
              <a:buNone/>
            </a:pPr>
            <a:r>
              <a:rPr lang="de-DE" b="1" dirty="0"/>
              <a:t>About Me</a:t>
            </a:r>
          </a:p>
          <a:p>
            <a:pPr marL="285750" indent="-285750">
              <a:buFont typeface="Arial" panose="020B0604020202020204" pitchFamily="34" charset="0"/>
              <a:buChar char="•"/>
            </a:pPr>
            <a:r>
              <a:rPr lang="de-DE" dirty="0"/>
              <a:t>Jeffrey Leisi</a:t>
            </a:r>
          </a:p>
          <a:p>
            <a:pPr marL="285750" indent="-285750">
              <a:buFont typeface="Arial" panose="020B0604020202020204" pitchFamily="34" charset="0"/>
              <a:buChar char="•"/>
            </a:pPr>
            <a:r>
              <a:rPr lang="de-DE" dirty="0"/>
              <a:t>6 </a:t>
            </a:r>
            <a:r>
              <a:rPr lang="de-DE" dirty="0" err="1"/>
              <a:t>semesters</a:t>
            </a:r>
            <a:r>
              <a:rPr lang="de-DE" dirty="0"/>
              <a:t> </a:t>
            </a:r>
            <a:r>
              <a:rPr lang="de-DE" dirty="0" err="1"/>
              <a:t>geospatial</a:t>
            </a:r>
            <a:r>
              <a:rPr lang="de-DE" dirty="0"/>
              <a:t> </a:t>
            </a:r>
            <a:r>
              <a:rPr lang="de-DE" dirty="0" err="1"/>
              <a:t>engineering</a:t>
            </a:r>
            <a:endParaRPr lang="de-DE" dirty="0"/>
          </a:p>
          <a:p>
            <a:pPr marL="285750" indent="-285750">
              <a:buFont typeface="Arial" panose="020B0604020202020204" pitchFamily="34" charset="0"/>
              <a:buChar char="•"/>
            </a:pPr>
            <a:r>
              <a:rPr lang="en-US" dirty="0"/>
              <a:t>4 years telecommunications</a:t>
            </a:r>
          </a:p>
          <a:p>
            <a:pPr marL="285750" indent="-285750">
              <a:buFont typeface="Arial" panose="020B0604020202020204" pitchFamily="34" charset="0"/>
              <a:buChar char="•"/>
            </a:pPr>
            <a:r>
              <a:rPr lang="en-US" dirty="0"/>
              <a:t>5 years civil and structural engineering</a:t>
            </a:r>
            <a:endParaRPr lang="de-CH" dirty="0"/>
          </a:p>
          <a:p>
            <a:pPr marL="0" indent="0">
              <a:buNone/>
            </a:pPr>
            <a:endParaRPr lang="de-CH" dirty="0"/>
          </a:p>
          <a:p>
            <a:pPr marL="0" indent="0">
              <a:buNone/>
            </a:pPr>
            <a:r>
              <a:rPr lang="de-CH" b="1" dirty="0"/>
              <a:t>About Axians</a:t>
            </a:r>
          </a:p>
          <a:p>
            <a:pPr marL="285750" indent="-285750">
              <a:buFont typeface="Arial" panose="020B0604020202020204" pitchFamily="34" charset="0"/>
              <a:buChar char="•"/>
            </a:pPr>
            <a:r>
              <a:rPr lang="en-US" dirty="0"/>
              <a:t>International ICT provider (16,000 employees)</a:t>
            </a:r>
          </a:p>
          <a:p>
            <a:pPr marL="285750" indent="-285750">
              <a:buFont typeface="Arial" panose="020B0604020202020204" pitchFamily="34" charset="0"/>
              <a:buChar char="•"/>
            </a:pPr>
            <a:r>
              <a:rPr lang="en-US" dirty="0"/>
              <a:t>Part of VINCI Group (285,000 employees)</a:t>
            </a:r>
            <a:endParaRPr lang="de-CH" dirty="0"/>
          </a:p>
        </p:txBody>
      </p:sp>
      <p:sp>
        <p:nvSpPr>
          <p:cNvPr id="5" name="Fußzeilenplatzhalter 4">
            <a:extLst>
              <a:ext uri="{FF2B5EF4-FFF2-40B4-BE49-F238E27FC236}">
                <a16:creationId xmlns:a16="http://schemas.microsoft.com/office/drawing/2014/main" id="{4A08BFF2-5DEB-4FE4-A3E3-C18FD3A38B4D}"/>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fld id="{86BE6ADD-4C22-41E8-816E-D37A01517D6A}" type="datetime1">
              <a:rPr lang="de-CH" noProof="0" smtClean="0"/>
              <a:t>29.03.2025</a:t>
            </a:fld>
            <a:endParaRPr lang="de-CH" noProof="0" dirty="0"/>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pic>
        <p:nvPicPr>
          <p:cNvPr id="12" name="Grafik 11" descr="Ein Bild, das Grafiken, Schrift, Grafikdesign, Logo enthält.&#10;&#10;KI-generierte Inhalte können fehlerhaft sein.">
            <a:extLst>
              <a:ext uri="{FF2B5EF4-FFF2-40B4-BE49-F238E27FC236}">
                <a16:creationId xmlns:a16="http://schemas.microsoft.com/office/drawing/2014/main" id="{57866D7C-69FB-FAB7-0E7E-C331E3625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0921" y="4433255"/>
            <a:ext cx="2384864" cy="704255"/>
          </a:xfrm>
          <a:prstGeom prst="rect">
            <a:avLst/>
          </a:prstGeom>
        </p:spPr>
      </p:pic>
      <p:grpSp>
        <p:nvGrpSpPr>
          <p:cNvPr id="28" name="Gruppieren 27">
            <a:extLst>
              <a:ext uri="{FF2B5EF4-FFF2-40B4-BE49-F238E27FC236}">
                <a16:creationId xmlns:a16="http://schemas.microsoft.com/office/drawing/2014/main" id="{50C17B0C-71C5-14AD-9880-04594F315C77}"/>
              </a:ext>
            </a:extLst>
          </p:cNvPr>
          <p:cNvGrpSpPr/>
          <p:nvPr/>
        </p:nvGrpSpPr>
        <p:grpSpPr>
          <a:xfrm>
            <a:off x="6990576" y="375814"/>
            <a:ext cx="4939261" cy="6113197"/>
            <a:chOff x="6990576" y="375814"/>
            <a:chExt cx="4939261" cy="6113197"/>
          </a:xfrm>
        </p:grpSpPr>
        <p:pic>
          <p:nvPicPr>
            <p:cNvPr id="15" name="Grafik 14" descr="Ein Bild, das Baum, draußen, Himmel, Gebäude enthält.&#10;&#10;KI-generierte Inhalte können fehlerhaft sein.">
              <a:extLst>
                <a:ext uri="{FF2B5EF4-FFF2-40B4-BE49-F238E27FC236}">
                  <a16:creationId xmlns:a16="http://schemas.microsoft.com/office/drawing/2014/main" id="{6F1F7108-3296-081F-B7F1-846CA52ED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532164" y="867525"/>
              <a:ext cx="3883055" cy="2912291"/>
            </a:xfrm>
            <a:prstGeom prst="rect">
              <a:avLst/>
            </a:prstGeom>
          </p:spPr>
        </p:pic>
        <p:pic>
          <p:nvPicPr>
            <p:cNvPr id="19" name="Grafik 18">
              <a:extLst>
                <a:ext uri="{FF2B5EF4-FFF2-40B4-BE49-F238E27FC236}">
                  <a16:creationId xmlns:a16="http://schemas.microsoft.com/office/drawing/2014/main" id="{7FB95077-87C3-3A22-1D2C-A762A272CDFA}"/>
                </a:ext>
              </a:extLst>
            </p:cNvPr>
            <p:cNvPicPr>
              <a:picLocks noChangeAspect="1"/>
            </p:cNvPicPr>
            <p:nvPr/>
          </p:nvPicPr>
          <p:blipFill>
            <a:blip r:embed="rId6"/>
            <a:stretch>
              <a:fillRect/>
            </a:stretch>
          </p:blipFill>
          <p:spPr>
            <a:xfrm>
              <a:off x="6990576" y="375814"/>
              <a:ext cx="1954652" cy="2606203"/>
            </a:xfrm>
            <a:prstGeom prst="rect">
              <a:avLst/>
            </a:prstGeom>
          </p:spPr>
        </p:pic>
        <p:pic>
          <p:nvPicPr>
            <p:cNvPr id="23" name="Grafik 22" descr="Ein Bild, das draußen, Gebäude, Gras, Baum enthält.&#10;&#10;KI-generierte Inhalte können fehlerhaft sein.">
              <a:extLst>
                <a:ext uri="{FF2B5EF4-FFF2-40B4-BE49-F238E27FC236}">
                  <a16:creationId xmlns:a16="http://schemas.microsoft.com/office/drawing/2014/main" id="{FB90D06A-84CB-B10E-9ACC-FF2C9EC85A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7546" y="4304792"/>
              <a:ext cx="2912291" cy="2184219"/>
            </a:xfrm>
            <a:prstGeom prst="rect">
              <a:avLst/>
            </a:prstGeom>
          </p:spPr>
        </p:pic>
      </p:grpSp>
      <p:pic>
        <p:nvPicPr>
          <p:cNvPr id="27" name="Grafik 26">
            <a:extLst>
              <a:ext uri="{FF2B5EF4-FFF2-40B4-BE49-F238E27FC236}">
                <a16:creationId xmlns:a16="http://schemas.microsoft.com/office/drawing/2014/main" id="{F9E6D31D-1BE9-3BF4-4AAD-9D2F70BA902B}"/>
              </a:ext>
            </a:extLst>
          </p:cNvPr>
          <p:cNvPicPr>
            <a:picLocks noChangeAspect="1"/>
          </p:cNvPicPr>
          <p:nvPr/>
        </p:nvPicPr>
        <p:blipFill>
          <a:blip r:embed="rId8"/>
          <a:stretch>
            <a:fillRect/>
          </a:stretch>
        </p:blipFill>
        <p:spPr>
          <a:xfrm>
            <a:off x="7967902" y="4298631"/>
            <a:ext cx="3969505" cy="2246227"/>
          </a:xfrm>
          <a:prstGeom prst="rect">
            <a:avLst/>
          </a:prstGeom>
        </p:spPr>
      </p:pic>
    </p:spTree>
    <p:extLst>
      <p:ext uri="{BB962C8B-B14F-4D97-AF65-F5344CB8AC3E}">
        <p14:creationId xmlns:p14="http://schemas.microsoft.com/office/powerpoint/2010/main" val="110390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F04D360-B536-CCE6-A325-1947E3F47865}"/>
              </a:ext>
            </a:extLst>
          </p:cNvPr>
          <p:cNvSpPr>
            <a:spLocks noGrp="1"/>
          </p:cNvSpPr>
          <p:nvPr>
            <p:ph type="title"/>
          </p:nvPr>
        </p:nvSpPr>
        <p:spPr/>
        <p:txBody>
          <a:bodyPr/>
          <a:lstStyle/>
          <a:p>
            <a:r>
              <a:rPr lang="de-CH" dirty="0"/>
              <a:t>Problem Space</a:t>
            </a:r>
          </a:p>
        </p:txBody>
      </p:sp>
      <p:sp>
        <p:nvSpPr>
          <p:cNvPr id="4" name="Datumsplatzhalter 3">
            <a:extLst>
              <a:ext uri="{FF2B5EF4-FFF2-40B4-BE49-F238E27FC236}">
                <a16:creationId xmlns:a16="http://schemas.microsoft.com/office/drawing/2014/main" id="{A63E1DC2-33CC-2F71-210D-CFC76A9872CC}"/>
              </a:ext>
            </a:extLst>
          </p:cNvPr>
          <p:cNvSpPr>
            <a:spLocks noGrp="1"/>
          </p:cNvSpPr>
          <p:nvPr>
            <p:ph type="dt" sz="half" idx="10"/>
          </p:nvPr>
        </p:nvSpPr>
        <p:spPr/>
        <p:txBody>
          <a:bodyPr/>
          <a:lstStyle/>
          <a:p>
            <a:fld id="{2AA68DCA-3B07-4F22-988F-B6409226375D}"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D018DCD3-F37D-B765-474C-51D979DD728C}"/>
              </a:ext>
            </a:extLst>
          </p:cNvPr>
          <p:cNvSpPr>
            <a:spLocks noGrp="1"/>
          </p:cNvSpPr>
          <p:nvPr>
            <p:ph type="ftr" sz="quarter" idx="11"/>
          </p:nvPr>
        </p:nvSpPr>
        <p:spPr/>
        <p:txBody>
          <a:bodyPr/>
          <a:lstStyle/>
          <a:p>
            <a:r>
              <a:rPr lang="de-CH">
                <a:cs typeface="Arial" charset="0"/>
              </a:rPr>
              <a:t>Institute for Construction and Infrastructure Management</a:t>
            </a:r>
            <a:endParaRPr lang="de-CH" dirty="0">
              <a:cs typeface="Arial" charset="0"/>
            </a:endParaRPr>
          </a:p>
        </p:txBody>
      </p:sp>
      <p:sp>
        <p:nvSpPr>
          <p:cNvPr id="6" name="Foliennummernplatzhalter 5">
            <a:extLst>
              <a:ext uri="{FF2B5EF4-FFF2-40B4-BE49-F238E27FC236}">
                <a16:creationId xmlns:a16="http://schemas.microsoft.com/office/drawing/2014/main" id="{96873E7E-9F13-959A-359A-32CDEBEF88F5}"/>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Tree>
    <p:extLst>
      <p:ext uri="{BB962C8B-B14F-4D97-AF65-F5344CB8AC3E}">
        <p14:creationId xmlns:p14="http://schemas.microsoft.com/office/powerpoint/2010/main" val="628125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DE" dirty="0"/>
              <a:t>Problem Space: </a:t>
            </a:r>
            <a:r>
              <a:rPr lang="de-DE" b="0" dirty="0" err="1"/>
              <a:t>Driving</a:t>
            </a:r>
            <a:r>
              <a:rPr lang="de-DE" b="0" dirty="0"/>
              <a:t> Force</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31.03.2025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grpSp>
        <p:nvGrpSpPr>
          <p:cNvPr id="38" name="Gruppieren 37">
            <a:extLst>
              <a:ext uri="{FF2B5EF4-FFF2-40B4-BE49-F238E27FC236}">
                <a16:creationId xmlns:a16="http://schemas.microsoft.com/office/drawing/2014/main" id="{D3A4BC47-1238-E02C-B81B-3E837E438100}"/>
              </a:ext>
            </a:extLst>
          </p:cNvPr>
          <p:cNvGrpSpPr/>
          <p:nvPr/>
        </p:nvGrpSpPr>
        <p:grpSpPr>
          <a:xfrm>
            <a:off x="734769" y="1240130"/>
            <a:ext cx="5111690" cy="5066761"/>
            <a:chOff x="731837" y="1240130"/>
            <a:chExt cx="5111690" cy="5066761"/>
          </a:xfrm>
        </p:grpSpPr>
        <p:pic>
          <p:nvPicPr>
            <p:cNvPr id="13" name="Grafik 12" descr="Ein Bild, das Text, Diagramm, Reihe, parallel enthält.&#10;&#10;KI-generierte Inhalte können fehlerhaft sein.">
              <a:extLst>
                <a:ext uri="{FF2B5EF4-FFF2-40B4-BE49-F238E27FC236}">
                  <a16:creationId xmlns:a16="http://schemas.microsoft.com/office/drawing/2014/main" id="{30EFA1E1-AFD0-98EC-B098-B9227CEA8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2608324"/>
              <a:ext cx="5043501" cy="3698567"/>
            </a:xfrm>
            <a:prstGeom prst="rect">
              <a:avLst/>
            </a:prstGeom>
          </p:spPr>
        </p:pic>
        <p:grpSp>
          <p:nvGrpSpPr>
            <p:cNvPr id="35" name="Gruppieren 34">
              <a:extLst>
                <a:ext uri="{FF2B5EF4-FFF2-40B4-BE49-F238E27FC236}">
                  <a16:creationId xmlns:a16="http://schemas.microsoft.com/office/drawing/2014/main" id="{DD07564A-0567-5FCC-4E6E-D06EC6ECB846}"/>
                </a:ext>
              </a:extLst>
            </p:cNvPr>
            <p:cNvGrpSpPr/>
            <p:nvPr/>
          </p:nvGrpSpPr>
          <p:grpSpPr>
            <a:xfrm>
              <a:off x="1069386" y="1240130"/>
              <a:ext cx="4774141" cy="1342166"/>
              <a:chOff x="1069386" y="1240130"/>
              <a:chExt cx="4774141" cy="1342166"/>
            </a:xfrm>
          </p:grpSpPr>
          <p:sp>
            <p:nvSpPr>
              <p:cNvPr id="36" name="Pfeil: nach rechts 35">
                <a:extLst>
                  <a:ext uri="{FF2B5EF4-FFF2-40B4-BE49-F238E27FC236}">
                    <a16:creationId xmlns:a16="http://schemas.microsoft.com/office/drawing/2014/main" id="{5CAEDE31-A686-28FD-F612-5F2C70AB2F00}"/>
                  </a:ext>
                </a:extLst>
              </p:cNvPr>
              <p:cNvSpPr/>
              <p:nvPr/>
            </p:nvSpPr>
            <p:spPr>
              <a:xfrm>
                <a:off x="1069386" y="1240130"/>
                <a:ext cx="4774141" cy="1342166"/>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de-CH"/>
              </a:p>
            </p:txBody>
          </p:sp>
          <p:sp>
            <p:nvSpPr>
              <p:cNvPr id="37" name="Freihandform: Form 36">
                <a:extLst>
                  <a:ext uri="{FF2B5EF4-FFF2-40B4-BE49-F238E27FC236}">
                    <a16:creationId xmlns:a16="http://schemas.microsoft.com/office/drawing/2014/main" id="{EA330836-082E-CC75-FA1E-654EBD4EE795}"/>
                  </a:ext>
                </a:extLst>
              </p:cNvPr>
              <p:cNvSpPr/>
              <p:nvPr/>
            </p:nvSpPr>
            <p:spPr>
              <a:xfrm>
                <a:off x="1623849" y="1642645"/>
                <a:ext cx="3259485" cy="536866"/>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i="1" kern="1200" dirty="0"/>
                  <a:t>Mobile Data Traffic </a:t>
                </a:r>
                <a:r>
                  <a:rPr lang="de-CH" sz="1200" i="1" kern="1200" dirty="0"/>
                  <a:t>↑</a:t>
                </a:r>
              </a:p>
              <a:p>
                <a:pPr marL="0" lvl="0" indent="0" algn="ctr" defTabSz="533400">
                  <a:lnSpc>
                    <a:spcPct val="90000"/>
                  </a:lnSpc>
                  <a:spcBef>
                    <a:spcPct val="0"/>
                  </a:spcBef>
                  <a:spcAft>
                    <a:spcPct val="35000"/>
                  </a:spcAft>
                  <a:buNone/>
                </a:pPr>
                <a:r>
                  <a:rPr lang="de-CH" sz="1200" i="1" kern="1200" dirty="0" err="1"/>
                  <a:t>Strict</a:t>
                </a:r>
                <a:r>
                  <a:rPr lang="de-CH" sz="1200" i="1" kern="1200" dirty="0"/>
                  <a:t> NIR </a:t>
                </a:r>
                <a:r>
                  <a:rPr lang="de-CH" sz="1200" i="1" kern="1200" dirty="0" err="1"/>
                  <a:t>Regulations</a:t>
                </a:r>
                <a:endParaRPr lang="de-CH" sz="1200" kern="1200" dirty="0"/>
              </a:p>
            </p:txBody>
          </p:sp>
        </p:grpSp>
      </p:grpSp>
      <p:grpSp>
        <p:nvGrpSpPr>
          <p:cNvPr id="40" name="Gruppieren 39">
            <a:extLst>
              <a:ext uri="{FF2B5EF4-FFF2-40B4-BE49-F238E27FC236}">
                <a16:creationId xmlns:a16="http://schemas.microsoft.com/office/drawing/2014/main" id="{F38971E2-B7AA-FC75-829F-3A7F426AF2BD}"/>
              </a:ext>
            </a:extLst>
          </p:cNvPr>
          <p:cNvGrpSpPr/>
          <p:nvPr/>
        </p:nvGrpSpPr>
        <p:grpSpPr>
          <a:xfrm>
            <a:off x="6002101" y="1240130"/>
            <a:ext cx="5534049" cy="5114352"/>
            <a:chOff x="6002101" y="1240130"/>
            <a:chExt cx="5534049" cy="5114352"/>
          </a:xfrm>
        </p:grpSpPr>
        <p:pic>
          <p:nvPicPr>
            <p:cNvPr id="15" name="Grafik 14">
              <a:extLst>
                <a:ext uri="{FF2B5EF4-FFF2-40B4-BE49-F238E27FC236}">
                  <a16:creationId xmlns:a16="http://schemas.microsoft.com/office/drawing/2014/main" id="{D982D6B8-5219-E6D3-E9BA-9EAC7C80C265}"/>
                </a:ext>
              </a:extLst>
            </p:cNvPr>
            <p:cNvPicPr>
              <a:picLocks noChangeAspect="1"/>
            </p:cNvPicPr>
            <p:nvPr/>
          </p:nvPicPr>
          <p:blipFill>
            <a:blip r:embed="rId4"/>
            <a:stretch>
              <a:fillRect/>
            </a:stretch>
          </p:blipFill>
          <p:spPr>
            <a:xfrm>
              <a:off x="6002101" y="2582026"/>
              <a:ext cx="5083591" cy="3165080"/>
            </a:xfrm>
            <a:prstGeom prst="rect">
              <a:avLst/>
            </a:prstGeom>
          </p:spPr>
        </p:pic>
        <p:sp>
          <p:nvSpPr>
            <p:cNvPr id="23" name="Pfeil: nach rechts 22">
              <a:extLst>
                <a:ext uri="{FF2B5EF4-FFF2-40B4-BE49-F238E27FC236}">
                  <a16:creationId xmlns:a16="http://schemas.microsoft.com/office/drawing/2014/main" id="{CBE1371E-2B28-E726-FF82-4C70EE22C046}"/>
                </a:ext>
              </a:extLst>
            </p:cNvPr>
            <p:cNvSpPr/>
            <p:nvPr/>
          </p:nvSpPr>
          <p:spPr>
            <a:xfrm>
              <a:off x="6363444" y="1240130"/>
              <a:ext cx="4774141" cy="1342166"/>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de-CH"/>
            </a:p>
          </p:txBody>
        </p:sp>
        <p:grpSp>
          <p:nvGrpSpPr>
            <p:cNvPr id="24" name="Gruppieren 23">
              <a:extLst>
                <a:ext uri="{FF2B5EF4-FFF2-40B4-BE49-F238E27FC236}">
                  <a16:creationId xmlns:a16="http://schemas.microsoft.com/office/drawing/2014/main" id="{38C2DE23-C1D1-AAC1-DC9A-524A617EB784}"/>
                </a:ext>
              </a:extLst>
            </p:cNvPr>
            <p:cNvGrpSpPr/>
            <p:nvPr/>
          </p:nvGrpSpPr>
          <p:grpSpPr>
            <a:xfrm>
              <a:off x="6917907" y="1642645"/>
              <a:ext cx="3259485" cy="536866"/>
              <a:chOff x="892012" y="402515"/>
              <a:chExt cx="3259485" cy="536866"/>
            </a:xfrm>
          </p:grpSpPr>
          <p:sp>
            <p:nvSpPr>
              <p:cNvPr id="25" name="Rechteck: abgerundete Ecken 24">
                <a:extLst>
                  <a:ext uri="{FF2B5EF4-FFF2-40B4-BE49-F238E27FC236}">
                    <a16:creationId xmlns:a16="http://schemas.microsoft.com/office/drawing/2014/main" id="{2AC68088-E8B8-A6F3-3CFC-889FB0256458}"/>
                  </a:ext>
                </a:extLst>
              </p:cNvPr>
              <p:cNvSpPr/>
              <p:nvPr/>
            </p:nvSpPr>
            <p:spPr>
              <a:xfrm>
                <a:off x="892012" y="402515"/>
                <a:ext cx="3259485" cy="5368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CH"/>
              </a:p>
            </p:txBody>
          </p:sp>
          <p:sp>
            <p:nvSpPr>
              <p:cNvPr id="26" name="Rechteck: abgerundete Ecken 5">
                <a:extLst>
                  <a:ext uri="{FF2B5EF4-FFF2-40B4-BE49-F238E27FC236}">
                    <a16:creationId xmlns:a16="http://schemas.microsoft.com/office/drawing/2014/main" id="{9DF5ACF2-12BC-F998-0780-3CEFA692CF50}"/>
                  </a:ext>
                </a:extLst>
              </p:cNvPr>
              <p:cNvSpPr txBox="1"/>
              <p:nvPr/>
            </p:nvSpPr>
            <p:spPr>
              <a:xfrm>
                <a:off x="918220" y="428723"/>
                <a:ext cx="3207069" cy="4844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1" kern="1200" dirty="0"/>
                  <a:t>Number of Cell Sites </a:t>
                </a:r>
                <a:r>
                  <a:rPr lang="de-CH" sz="2300" i="1" kern="1200" dirty="0"/>
                  <a:t>↑</a:t>
                </a:r>
                <a:endParaRPr lang="de-CH" sz="2300" kern="1200" dirty="0"/>
              </a:p>
            </p:txBody>
          </p:sp>
        </p:grpSp>
        <p:sp>
          <p:nvSpPr>
            <p:cNvPr id="27" name="Textfeld 26">
              <a:extLst>
                <a:ext uri="{FF2B5EF4-FFF2-40B4-BE49-F238E27FC236}">
                  <a16:creationId xmlns:a16="http://schemas.microsoft.com/office/drawing/2014/main" id="{DD3A1186-BA95-8DF6-3595-C2087F202A71}"/>
                </a:ext>
              </a:extLst>
            </p:cNvPr>
            <p:cNvSpPr txBox="1"/>
            <p:nvPr/>
          </p:nvSpPr>
          <p:spPr>
            <a:xfrm>
              <a:off x="6331582" y="5708151"/>
              <a:ext cx="5204568" cy="646331"/>
            </a:xfrm>
            <a:prstGeom prst="rect">
              <a:avLst/>
            </a:prstGeom>
            <a:noFill/>
          </p:spPr>
          <p:txBody>
            <a:bodyPr wrap="square" rtlCol="0">
              <a:spAutoFit/>
            </a:bodyPr>
            <a:lstStyle/>
            <a:p>
              <a:r>
                <a:rPr lang="de-CH" dirty="0"/>
                <a:t>~ 20,000 </a:t>
              </a:r>
              <a:r>
                <a:rPr lang="de-CH" dirty="0" err="1"/>
                <a:t>existing</a:t>
              </a:r>
              <a:r>
                <a:rPr lang="de-CH" dirty="0"/>
                <a:t> </a:t>
              </a:r>
              <a:r>
                <a:rPr lang="de-CH" dirty="0" err="1"/>
                <a:t>sites</a:t>
              </a:r>
              <a:endParaRPr lang="de-CH" dirty="0"/>
            </a:p>
            <a:p>
              <a:r>
                <a:rPr lang="de-CH" dirty="0"/>
                <a:t>~ 7,500 </a:t>
              </a:r>
              <a:r>
                <a:rPr lang="de-CH" dirty="0" err="1"/>
                <a:t>new</a:t>
              </a:r>
              <a:r>
                <a:rPr lang="de-CH" dirty="0"/>
                <a:t> 5G </a:t>
              </a:r>
              <a:r>
                <a:rPr lang="de-CH" dirty="0" err="1"/>
                <a:t>sites</a:t>
              </a:r>
              <a:r>
                <a:rPr lang="de-CH" dirty="0"/>
                <a:t> (~ CHF 3.2 </a:t>
              </a:r>
              <a:r>
                <a:rPr lang="de-CH" dirty="0" err="1"/>
                <a:t>billion</a:t>
              </a:r>
              <a:r>
                <a:rPr lang="de-CH" dirty="0"/>
                <a:t>)</a:t>
              </a:r>
            </a:p>
          </p:txBody>
        </p:sp>
      </p:grpSp>
    </p:spTree>
    <p:extLst>
      <p:ext uri="{BB962C8B-B14F-4D97-AF65-F5344CB8AC3E}">
        <p14:creationId xmlns:p14="http://schemas.microsoft.com/office/powerpoint/2010/main" val="17771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7" name="Gruppieren 2106">
            <a:extLst>
              <a:ext uri="{FF2B5EF4-FFF2-40B4-BE49-F238E27FC236}">
                <a16:creationId xmlns:a16="http://schemas.microsoft.com/office/drawing/2014/main" id="{C8835AC4-B2B7-E795-DA44-A09B25A1BDCB}"/>
              </a:ext>
            </a:extLst>
          </p:cNvPr>
          <p:cNvGrpSpPr/>
          <p:nvPr/>
        </p:nvGrpSpPr>
        <p:grpSpPr>
          <a:xfrm>
            <a:off x="156180" y="4171705"/>
            <a:ext cx="5884100" cy="2303661"/>
            <a:chOff x="156180" y="4171705"/>
            <a:chExt cx="5884100" cy="2303661"/>
          </a:xfrm>
        </p:grpSpPr>
        <p:grpSp>
          <p:nvGrpSpPr>
            <p:cNvPr id="2088" name="Gruppieren 2087">
              <a:extLst>
                <a:ext uri="{FF2B5EF4-FFF2-40B4-BE49-F238E27FC236}">
                  <a16:creationId xmlns:a16="http://schemas.microsoft.com/office/drawing/2014/main" id="{E04D7034-58E5-FC50-A4D3-D19F32FA9A5D}"/>
                </a:ext>
              </a:extLst>
            </p:cNvPr>
            <p:cNvGrpSpPr/>
            <p:nvPr/>
          </p:nvGrpSpPr>
          <p:grpSpPr>
            <a:xfrm>
              <a:off x="2383715" y="4171705"/>
              <a:ext cx="3656565" cy="2303661"/>
              <a:chOff x="2383715" y="4171705"/>
              <a:chExt cx="3656565" cy="2303661"/>
            </a:xfrm>
          </p:grpSpPr>
          <p:cxnSp>
            <p:nvCxnSpPr>
              <p:cNvPr id="36" name="Gerade Verbindung mit Pfeil 35">
                <a:extLst>
                  <a:ext uri="{FF2B5EF4-FFF2-40B4-BE49-F238E27FC236}">
                    <a16:creationId xmlns:a16="http://schemas.microsoft.com/office/drawing/2014/main" id="{7CBED3D2-BB1A-F18F-AB30-884F112693F9}"/>
                  </a:ext>
                </a:extLst>
              </p:cNvPr>
              <p:cNvCxnSpPr>
                <a:cxnSpLocks/>
              </p:cNvCxnSpPr>
              <p:nvPr/>
            </p:nvCxnSpPr>
            <p:spPr>
              <a:xfrm flipV="1">
                <a:off x="2383715" y="4770186"/>
                <a:ext cx="1548597" cy="130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58" name="Picture 4">
                <a:extLst>
                  <a:ext uri="{FF2B5EF4-FFF2-40B4-BE49-F238E27FC236}">
                    <a16:creationId xmlns:a16="http://schemas.microsoft.com/office/drawing/2014/main" id="{E8414F08-9C9A-E876-FB00-066262324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352" y="4443438"/>
                <a:ext cx="2031928" cy="2031928"/>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Gerade Verbindung mit Pfeil 58">
                <a:extLst>
                  <a:ext uri="{FF2B5EF4-FFF2-40B4-BE49-F238E27FC236}">
                    <a16:creationId xmlns:a16="http://schemas.microsoft.com/office/drawing/2014/main" id="{BD6AD0EE-49AD-6DA6-A5DA-E3241ED69BC0}"/>
                  </a:ext>
                </a:extLst>
              </p:cNvPr>
              <p:cNvCxnSpPr>
                <a:cxnSpLocks/>
              </p:cNvCxnSpPr>
              <p:nvPr/>
            </p:nvCxnSpPr>
            <p:spPr>
              <a:xfrm flipV="1">
                <a:off x="5097207" y="4171705"/>
                <a:ext cx="0" cy="219044"/>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65" name="Textfeld 2064">
                <a:extLst>
                  <a:ext uri="{FF2B5EF4-FFF2-40B4-BE49-F238E27FC236}">
                    <a16:creationId xmlns:a16="http://schemas.microsoft.com/office/drawing/2014/main" id="{798942AC-E9B6-299A-7FB3-158EC2F13B76}"/>
                  </a:ext>
                </a:extLst>
              </p:cNvPr>
              <p:cNvSpPr txBox="1"/>
              <p:nvPr/>
            </p:nvSpPr>
            <p:spPr>
              <a:xfrm>
                <a:off x="4065491" y="6065348"/>
                <a:ext cx="1310125" cy="369332"/>
              </a:xfrm>
              <a:prstGeom prst="rect">
                <a:avLst/>
              </a:prstGeom>
              <a:solidFill>
                <a:schemeClr val="bg2"/>
              </a:solidFill>
              <a:ln>
                <a:noFill/>
              </a:ln>
            </p:spPr>
            <p:txBody>
              <a:bodyPr wrap="square" rtlCol="0">
                <a:spAutoFit/>
              </a:bodyPr>
              <a:lstStyle/>
              <a:p>
                <a:r>
                  <a:rPr lang="de-CH" dirty="0">
                    <a:solidFill>
                      <a:srgbClr val="FF0000"/>
                    </a:solidFill>
                  </a:rPr>
                  <a:t>BIM-Model</a:t>
                </a:r>
              </a:p>
            </p:txBody>
          </p:sp>
        </p:grpSp>
        <p:sp>
          <p:nvSpPr>
            <p:cNvPr id="2096" name="Textfeld 2095">
              <a:extLst>
                <a:ext uri="{FF2B5EF4-FFF2-40B4-BE49-F238E27FC236}">
                  <a16:creationId xmlns:a16="http://schemas.microsoft.com/office/drawing/2014/main" id="{99BC709B-EE8A-1940-435E-8683AC3A66B4}"/>
                </a:ext>
              </a:extLst>
            </p:cNvPr>
            <p:cNvSpPr txBox="1"/>
            <p:nvPr/>
          </p:nvSpPr>
          <p:spPr>
            <a:xfrm>
              <a:off x="156180" y="5413696"/>
              <a:ext cx="2743840" cy="646331"/>
            </a:xfrm>
            <a:prstGeom prst="rect">
              <a:avLst/>
            </a:prstGeom>
            <a:noFill/>
          </p:spPr>
          <p:txBody>
            <a:bodyPr wrap="square" rtlCol="0">
              <a:spAutoFit/>
            </a:bodyPr>
            <a:lstStyle/>
            <a:p>
              <a:r>
                <a:rPr lang="de-CH" dirty="0">
                  <a:solidFill>
                    <a:srgbClr val="FF0000"/>
                  </a:solidFill>
                </a:rPr>
                <a:t>Model-</a:t>
              </a:r>
              <a:r>
                <a:rPr lang="de-CH" dirty="0" err="1">
                  <a:solidFill>
                    <a:srgbClr val="FF0000"/>
                  </a:solidFill>
                </a:rPr>
                <a:t>based</a:t>
              </a:r>
              <a:r>
                <a:rPr lang="de-CH" dirty="0">
                  <a:solidFill>
                    <a:srgbClr val="FF0000"/>
                  </a:solidFill>
                </a:rPr>
                <a:t> </a:t>
              </a:r>
              <a:r>
                <a:rPr lang="de-CH" dirty="0" err="1">
                  <a:solidFill>
                    <a:srgbClr val="FF0000"/>
                  </a:solidFill>
                </a:rPr>
                <a:t>planning</a:t>
              </a:r>
              <a:r>
                <a:rPr lang="de-CH" dirty="0">
                  <a:solidFill>
                    <a:srgbClr val="FF0000"/>
                  </a:solidFill>
                </a:rPr>
                <a:t> </a:t>
              </a:r>
              <a:r>
                <a:rPr lang="de-CH" dirty="0" err="1">
                  <a:solidFill>
                    <a:srgbClr val="FF0000"/>
                  </a:solidFill>
                </a:rPr>
                <a:t>with</a:t>
              </a:r>
              <a:r>
                <a:rPr lang="de-CH" dirty="0">
                  <a:solidFill>
                    <a:srgbClr val="FF0000"/>
                  </a:solidFill>
                </a:rPr>
                <a:t> </a:t>
              </a:r>
              <a:r>
                <a:rPr lang="de-CH" b="1" dirty="0">
                  <a:solidFill>
                    <a:srgbClr val="FF0000"/>
                  </a:solidFill>
                </a:rPr>
                <a:t>BIM (3D)</a:t>
              </a:r>
              <a:r>
                <a:rPr lang="de-CH" dirty="0">
                  <a:solidFill>
                    <a:srgbClr val="FF0000"/>
                  </a:solidFill>
                </a:rPr>
                <a:t>:</a:t>
              </a:r>
            </a:p>
          </p:txBody>
        </p:sp>
      </p:grpSp>
      <p:cxnSp>
        <p:nvCxnSpPr>
          <p:cNvPr id="17" name="Gerader Verbinder 16">
            <a:extLst>
              <a:ext uri="{FF2B5EF4-FFF2-40B4-BE49-F238E27FC236}">
                <a16:creationId xmlns:a16="http://schemas.microsoft.com/office/drawing/2014/main" id="{4756DE6C-5017-2A7F-4DE6-E5DFA00874E9}"/>
              </a:ext>
            </a:extLst>
          </p:cNvPr>
          <p:cNvCxnSpPr>
            <a:cxnSpLocks/>
            <a:endCxn id="18" idx="3"/>
          </p:cNvCxnSpPr>
          <p:nvPr/>
        </p:nvCxnSpPr>
        <p:spPr>
          <a:xfrm flipH="1">
            <a:off x="6264691" y="1644308"/>
            <a:ext cx="4902" cy="245999"/>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Problem Space: </a:t>
            </a:r>
            <a:r>
              <a:rPr lang="de-DE" b="0" dirty="0"/>
              <a:t>Site </a:t>
            </a:r>
            <a:r>
              <a:rPr lang="de-DE" b="0" dirty="0" err="1"/>
              <a:t>Planning</a:t>
            </a:r>
            <a:r>
              <a:rPr lang="de-DE" b="0" dirty="0"/>
              <a:t> Workflow</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31.03.2025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graphicFrame>
        <p:nvGraphicFramePr>
          <p:cNvPr id="7" name="Diagramm 6">
            <a:extLst>
              <a:ext uri="{FF2B5EF4-FFF2-40B4-BE49-F238E27FC236}">
                <a16:creationId xmlns:a16="http://schemas.microsoft.com/office/drawing/2014/main" id="{F76C5551-F874-492E-5750-6EAAEA205649}"/>
              </a:ext>
            </a:extLst>
          </p:cNvPr>
          <p:cNvGraphicFramePr/>
          <p:nvPr>
            <p:extLst>
              <p:ext uri="{D42A27DB-BD31-4B8C-83A1-F6EECF244321}">
                <p14:modId xmlns:p14="http://schemas.microsoft.com/office/powerpoint/2010/main" val="3653740375"/>
              </p:ext>
            </p:extLst>
          </p:nvPr>
        </p:nvGraphicFramePr>
        <p:xfrm>
          <a:off x="731837" y="841352"/>
          <a:ext cx="10864953" cy="7558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26" y="3072837"/>
            <a:ext cx="2061125" cy="20611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eneriertes Bild">
            <a:extLst>
              <a:ext uri="{FF2B5EF4-FFF2-40B4-BE49-F238E27FC236}">
                <a16:creationId xmlns:a16="http://schemas.microsoft.com/office/drawing/2014/main" id="{AA61955E-C431-3276-BFC2-61D6933D9C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0932" y="3072837"/>
            <a:ext cx="1386911" cy="2080366"/>
          </a:xfrm>
          <a:prstGeom prst="rect">
            <a:avLst/>
          </a:prstGeom>
          <a:noFill/>
          <a:extLst>
            <a:ext uri="{909E8E84-426E-40DD-AFC4-6F175D3DCCD1}">
              <a14:hiddenFill xmlns:a14="http://schemas.microsoft.com/office/drawing/2010/main">
                <a:solidFill>
                  <a:srgbClr val="FFFFFF"/>
                </a:solidFill>
              </a14:hiddenFill>
            </a:ext>
          </a:extLst>
        </p:spPr>
      </p:pic>
      <p:grpSp>
        <p:nvGrpSpPr>
          <p:cNvPr id="2087" name="Gruppieren 2086">
            <a:extLst>
              <a:ext uri="{FF2B5EF4-FFF2-40B4-BE49-F238E27FC236}">
                <a16:creationId xmlns:a16="http://schemas.microsoft.com/office/drawing/2014/main" id="{6F0E4DDF-ABCF-CAAC-3DF7-8CA55FDF3C9C}"/>
              </a:ext>
            </a:extLst>
          </p:cNvPr>
          <p:cNvGrpSpPr/>
          <p:nvPr/>
        </p:nvGrpSpPr>
        <p:grpSpPr>
          <a:xfrm>
            <a:off x="6682848" y="1853811"/>
            <a:ext cx="2720167" cy="2287948"/>
            <a:chOff x="6682848" y="1853811"/>
            <a:chExt cx="2720167" cy="2287948"/>
          </a:xfrm>
        </p:grpSpPr>
        <p:cxnSp>
          <p:nvCxnSpPr>
            <p:cNvPr id="33" name="Gerade Verbindung mit Pfeil 32">
              <a:extLst>
                <a:ext uri="{FF2B5EF4-FFF2-40B4-BE49-F238E27FC236}">
                  <a16:creationId xmlns:a16="http://schemas.microsoft.com/office/drawing/2014/main" id="{F593EC41-CAE1-2497-3B8A-7FF30FB9123B}"/>
                </a:ext>
              </a:extLst>
            </p:cNvPr>
            <p:cNvCxnSpPr>
              <a:cxnSpLocks/>
            </p:cNvCxnSpPr>
            <p:nvPr/>
          </p:nvCxnSpPr>
          <p:spPr>
            <a:xfrm>
              <a:off x="6682848" y="3627212"/>
              <a:ext cx="33801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Gerade Verbindung mit Pfeil 34">
              <a:extLst>
                <a:ext uri="{FF2B5EF4-FFF2-40B4-BE49-F238E27FC236}">
                  <a16:creationId xmlns:a16="http://schemas.microsoft.com/office/drawing/2014/main" id="{99B84EA3-3E84-8343-F553-895FB7475863}"/>
                </a:ext>
              </a:extLst>
            </p:cNvPr>
            <p:cNvCxnSpPr>
              <a:cxnSpLocks/>
            </p:cNvCxnSpPr>
            <p:nvPr/>
          </p:nvCxnSpPr>
          <p:spPr>
            <a:xfrm>
              <a:off x="9081209" y="3626559"/>
              <a:ext cx="32180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051" name="Grafik 2050">
              <a:extLst>
                <a:ext uri="{FF2B5EF4-FFF2-40B4-BE49-F238E27FC236}">
                  <a16:creationId xmlns:a16="http://schemas.microsoft.com/office/drawing/2014/main" id="{0B5A1E44-D5A8-A559-A637-3AE5D6475F83}"/>
                </a:ext>
              </a:extLst>
            </p:cNvPr>
            <p:cNvPicPr>
              <a:picLocks noChangeAspect="1"/>
            </p:cNvPicPr>
            <p:nvPr/>
          </p:nvPicPr>
          <p:blipFill>
            <a:blip r:embed="rId11"/>
            <a:stretch>
              <a:fillRect/>
            </a:stretch>
          </p:blipFill>
          <p:spPr>
            <a:xfrm>
              <a:off x="7052172" y="1853811"/>
              <a:ext cx="1948737" cy="2287948"/>
            </a:xfrm>
            <a:prstGeom prst="rect">
              <a:avLst/>
            </a:prstGeom>
          </p:spPr>
        </p:pic>
      </p:grpSp>
      <p:grpSp>
        <p:nvGrpSpPr>
          <p:cNvPr id="2089" name="Gruppieren 2088">
            <a:extLst>
              <a:ext uri="{FF2B5EF4-FFF2-40B4-BE49-F238E27FC236}">
                <a16:creationId xmlns:a16="http://schemas.microsoft.com/office/drawing/2014/main" id="{D47DB3B0-8B65-0BAF-3F28-16C9BAF8F3E9}"/>
              </a:ext>
            </a:extLst>
          </p:cNvPr>
          <p:cNvGrpSpPr/>
          <p:nvPr/>
        </p:nvGrpSpPr>
        <p:grpSpPr>
          <a:xfrm>
            <a:off x="6164313" y="4187401"/>
            <a:ext cx="2827510" cy="2247279"/>
            <a:chOff x="6164313" y="4187401"/>
            <a:chExt cx="2827510" cy="2247279"/>
          </a:xfrm>
        </p:grpSpPr>
        <p:pic>
          <p:nvPicPr>
            <p:cNvPr id="26" name="Grafik 25">
              <a:extLst>
                <a:ext uri="{FF2B5EF4-FFF2-40B4-BE49-F238E27FC236}">
                  <a16:creationId xmlns:a16="http://schemas.microsoft.com/office/drawing/2014/main" id="{077FD17D-A4C9-6FCE-8073-9372D70F114A}"/>
                </a:ext>
              </a:extLst>
            </p:cNvPr>
            <p:cNvPicPr>
              <a:picLocks noChangeAspect="1"/>
            </p:cNvPicPr>
            <p:nvPr/>
          </p:nvPicPr>
          <p:blipFill>
            <a:blip r:embed="rId12"/>
            <a:stretch>
              <a:fillRect/>
            </a:stretch>
          </p:blipFill>
          <p:spPr>
            <a:xfrm>
              <a:off x="7090396" y="4392712"/>
              <a:ext cx="1901427" cy="2041968"/>
            </a:xfrm>
            <a:prstGeom prst="rect">
              <a:avLst/>
            </a:prstGeom>
          </p:spPr>
        </p:pic>
        <p:cxnSp>
          <p:nvCxnSpPr>
            <p:cNvPr id="2053" name="Gerade Verbindung mit Pfeil 2052">
              <a:extLst>
                <a:ext uri="{FF2B5EF4-FFF2-40B4-BE49-F238E27FC236}">
                  <a16:creationId xmlns:a16="http://schemas.microsoft.com/office/drawing/2014/main" id="{323BFDFA-19E3-D0A5-4003-8542E7920299}"/>
                </a:ext>
              </a:extLst>
            </p:cNvPr>
            <p:cNvCxnSpPr>
              <a:cxnSpLocks/>
            </p:cNvCxnSpPr>
            <p:nvPr/>
          </p:nvCxnSpPr>
          <p:spPr>
            <a:xfrm>
              <a:off x="6164313" y="4770186"/>
              <a:ext cx="856553" cy="0"/>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56" name="Gerade Verbindung mit Pfeil 2055">
              <a:extLst>
                <a:ext uri="{FF2B5EF4-FFF2-40B4-BE49-F238E27FC236}">
                  <a16:creationId xmlns:a16="http://schemas.microsoft.com/office/drawing/2014/main" id="{0CE98AA6-73A6-A012-A41B-315E0FD4773A}"/>
                </a:ext>
              </a:extLst>
            </p:cNvPr>
            <p:cNvCxnSpPr>
              <a:cxnSpLocks/>
            </p:cNvCxnSpPr>
            <p:nvPr/>
          </p:nvCxnSpPr>
          <p:spPr>
            <a:xfrm flipV="1">
              <a:off x="7923314" y="4187401"/>
              <a:ext cx="0" cy="17660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grpSp>
      <p:grpSp>
        <p:nvGrpSpPr>
          <p:cNvPr id="2090" name="Gruppieren 2089">
            <a:extLst>
              <a:ext uri="{FF2B5EF4-FFF2-40B4-BE49-F238E27FC236}">
                <a16:creationId xmlns:a16="http://schemas.microsoft.com/office/drawing/2014/main" id="{9484D5AD-62B7-1930-39BD-A9EDB536AB32}"/>
              </a:ext>
            </a:extLst>
          </p:cNvPr>
          <p:cNvGrpSpPr/>
          <p:nvPr/>
        </p:nvGrpSpPr>
        <p:grpSpPr>
          <a:xfrm>
            <a:off x="2154595" y="4331971"/>
            <a:ext cx="2787754" cy="1165731"/>
            <a:chOff x="2154595" y="4331971"/>
            <a:chExt cx="2787754" cy="1165731"/>
          </a:xfrm>
        </p:grpSpPr>
        <p:sp>
          <p:nvSpPr>
            <p:cNvPr id="8" name="Textfeld 7">
              <a:extLst>
                <a:ext uri="{FF2B5EF4-FFF2-40B4-BE49-F238E27FC236}">
                  <a16:creationId xmlns:a16="http://schemas.microsoft.com/office/drawing/2014/main" id="{66C83A48-E2EF-EC9C-1B1D-F84B4C201BC6}"/>
                </a:ext>
              </a:extLst>
            </p:cNvPr>
            <p:cNvSpPr txBox="1"/>
            <p:nvPr/>
          </p:nvSpPr>
          <p:spPr>
            <a:xfrm>
              <a:off x="2517030" y="5128370"/>
              <a:ext cx="2425319" cy="369332"/>
            </a:xfrm>
            <a:prstGeom prst="rect">
              <a:avLst/>
            </a:prstGeom>
            <a:noFill/>
          </p:spPr>
          <p:txBody>
            <a:bodyPr wrap="square" rtlCol="0">
              <a:spAutoFit/>
            </a:bodyPr>
            <a:lstStyle/>
            <a:p>
              <a:r>
                <a:rPr lang="de-CH" dirty="0">
                  <a:solidFill>
                    <a:srgbClr val="FF0000"/>
                  </a:solidFill>
                </a:rPr>
                <a:t>Scan-</a:t>
              </a:r>
              <a:r>
                <a:rPr lang="de-CH" dirty="0" err="1">
                  <a:solidFill>
                    <a:srgbClr val="FF0000"/>
                  </a:solidFill>
                </a:rPr>
                <a:t>to</a:t>
              </a:r>
              <a:r>
                <a:rPr lang="de-CH" dirty="0">
                  <a:solidFill>
                    <a:srgbClr val="FF0000"/>
                  </a:solidFill>
                </a:rPr>
                <a:t>-BIM</a:t>
              </a:r>
            </a:p>
          </p:txBody>
        </p:sp>
        <p:sp>
          <p:nvSpPr>
            <p:cNvPr id="2064" name="Ellipse 2063">
              <a:extLst>
                <a:ext uri="{FF2B5EF4-FFF2-40B4-BE49-F238E27FC236}">
                  <a16:creationId xmlns:a16="http://schemas.microsoft.com/office/drawing/2014/main" id="{4F9A4900-6858-3BEA-4765-58BD8533A9A9}"/>
                </a:ext>
              </a:extLst>
            </p:cNvPr>
            <p:cNvSpPr/>
            <p:nvPr/>
          </p:nvSpPr>
          <p:spPr>
            <a:xfrm flipH="1">
              <a:off x="2154595" y="4331971"/>
              <a:ext cx="2107438" cy="75587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18" name="Textfeld 17">
            <a:extLst>
              <a:ext uri="{FF2B5EF4-FFF2-40B4-BE49-F238E27FC236}">
                <a16:creationId xmlns:a16="http://schemas.microsoft.com/office/drawing/2014/main" id="{40DFD68B-1291-42E8-3558-29C979A61D4D}"/>
              </a:ext>
            </a:extLst>
          </p:cNvPr>
          <p:cNvSpPr txBox="1"/>
          <p:nvPr/>
        </p:nvSpPr>
        <p:spPr>
          <a:xfrm rot="16200000">
            <a:off x="5144256" y="2687576"/>
            <a:ext cx="2240869" cy="646331"/>
          </a:xfrm>
          <a:prstGeom prst="rect">
            <a:avLst/>
          </a:prstGeom>
          <a:solidFill>
            <a:schemeClr val="bg2"/>
          </a:solidFill>
          <a:ln w="3175">
            <a:solidFill>
              <a:schemeClr val="tx1"/>
            </a:solidFill>
          </a:ln>
        </p:spPr>
        <p:txBody>
          <a:bodyPr wrap="square" rtlCol="0">
            <a:spAutoFit/>
          </a:bodyPr>
          <a:lstStyle/>
          <a:p>
            <a:r>
              <a:rPr lang="de-CH" dirty="0">
                <a:ln w="0"/>
                <a:effectLst>
                  <a:outerShdw blurRad="38100" dist="19050" dir="2700000" algn="tl" rotWithShape="0">
                    <a:schemeClr val="dk1">
                      <a:alpha val="40000"/>
                    </a:schemeClr>
                  </a:outerShdw>
                </a:effectLst>
              </a:rPr>
              <a:t>Building Permit</a:t>
            </a:r>
          </a:p>
          <a:p>
            <a:r>
              <a:rPr lang="de-CH" i="1" dirty="0">
                <a:ln w="0"/>
                <a:effectLst>
                  <a:outerShdw blurRad="38100" dist="19050" dir="2700000" algn="tl" rotWithShape="0">
                    <a:schemeClr val="dk1">
                      <a:alpha val="40000"/>
                    </a:schemeClr>
                  </a:outerShdw>
                </a:effectLst>
              </a:rPr>
              <a:t>Baubewilligung</a:t>
            </a:r>
          </a:p>
        </p:txBody>
      </p:sp>
      <p:grpSp>
        <p:nvGrpSpPr>
          <p:cNvPr id="2106" name="Gruppieren 2105">
            <a:extLst>
              <a:ext uri="{FF2B5EF4-FFF2-40B4-BE49-F238E27FC236}">
                <a16:creationId xmlns:a16="http://schemas.microsoft.com/office/drawing/2014/main" id="{DADF724A-49BA-79B4-95D9-AE22D936B3D4}"/>
              </a:ext>
            </a:extLst>
          </p:cNvPr>
          <p:cNvGrpSpPr/>
          <p:nvPr/>
        </p:nvGrpSpPr>
        <p:grpSpPr>
          <a:xfrm>
            <a:off x="156180" y="2086687"/>
            <a:ext cx="5750741" cy="2080366"/>
            <a:chOff x="156180" y="2086687"/>
            <a:chExt cx="5750741" cy="2080366"/>
          </a:xfrm>
        </p:grpSpPr>
        <p:grpSp>
          <p:nvGrpSpPr>
            <p:cNvPr id="2095" name="Gruppieren 2094">
              <a:extLst>
                <a:ext uri="{FF2B5EF4-FFF2-40B4-BE49-F238E27FC236}">
                  <a16:creationId xmlns:a16="http://schemas.microsoft.com/office/drawing/2014/main" id="{539E1590-D115-DDE3-BDF6-C845D999DDEC}"/>
                </a:ext>
              </a:extLst>
            </p:cNvPr>
            <p:cNvGrpSpPr/>
            <p:nvPr/>
          </p:nvGrpSpPr>
          <p:grpSpPr>
            <a:xfrm>
              <a:off x="2396019" y="2086687"/>
              <a:ext cx="3510902" cy="2080366"/>
              <a:chOff x="2396019" y="2086687"/>
              <a:chExt cx="3510902" cy="2080366"/>
            </a:xfrm>
          </p:grpSpPr>
          <p:grpSp>
            <p:nvGrpSpPr>
              <p:cNvPr id="2091" name="Gruppieren 2090">
                <a:extLst>
                  <a:ext uri="{FF2B5EF4-FFF2-40B4-BE49-F238E27FC236}">
                    <a16:creationId xmlns:a16="http://schemas.microsoft.com/office/drawing/2014/main" id="{2DA34015-2DD2-43BB-51E5-E36AACA4B778}"/>
                  </a:ext>
                </a:extLst>
              </p:cNvPr>
              <p:cNvGrpSpPr/>
              <p:nvPr/>
            </p:nvGrpSpPr>
            <p:grpSpPr>
              <a:xfrm>
                <a:off x="2396019" y="2086687"/>
                <a:ext cx="3160185" cy="2080366"/>
                <a:chOff x="2366453" y="2091339"/>
                <a:chExt cx="3160185" cy="2080366"/>
              </a:xfrm>
            </p:grpSpPr>
            <p:grpSp>
              <p:nvGrpSpPr>
                <p:cNvPr id="2086" name="Gruppieren 2085">
                  <a:extLst>
                    <a:ext uri="{FF2B5EF4-FFF2-40B4-BE49-F238E27FC236}">
                      <a16:creationId xmlns:a16="http://schemas.microsoft.com/office/drawing/2014/main" id="{5E6BAB8A-8E77-24FD-377B-D7A0DFBA222F}"/>
                    </a:ext>
                  </a:extLst>
                </p:cNvPr>
                <p:cNvGrpSpPr/>
                <p:nvPr/>
              </p:nvGrpSpPr>
              <p:grpSpPr>
                <a:xfrm>
                  <a:off x="2366453" y="2091339"/>
                  <a:ext cx="3160185" cy="2080366"/>
                  <a:chOff x="2366453" y="2091339"/>
                  <a:chExt cx="3160185" cy="2080366"/>
                </a:xfrm>
              </p:grpSpPr>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13"/>
                  <a:stretch>
                    <a:fillRect/>
                  </a:stretch>
                </p:blipFill>
                <p:spPr>
                  <a:xfrm>
                    <a:off x="2886107" y="2091339"/>
                    <a:ext cx="2640531" cy="2080366"/>
                  </a:xfrm>
                  <a:prstGeom prst="rect">
                    <a:avLst/>
                  </a:prstGeom>
                </p:spPr>
              </p:pic>
              <p:cxnSp>
                <p:nvCxnSpPr>
                  <p:cNvPr id="30" name="Gerade Verbindung mit Pfeil 29">
                    <a:extLst>
                      <a:ext uri="{FF2B5EF4-FFF2-40B4-BE49-F238E27FC236}">
                        <a16:creationId xmlns:a16="http://schemas.microsoft.com/office/drawing/2014/main" id="{B0E14ACF-07A4-1A72-5342-E586F2EE1C1F}"/>
                      </a:ext>
                    </a:extLst>
                  </p:cNvPr>
                  <p:cNvCxnSpPr>
                    <a:cxnSpLocks/>
                  </p:cNvCxnSpPr>
                  <p:nvPr/>
                </p:nvCxnSpPr>
                <p:spPr>
                  <a:xfrm>
                    <a:off x="2366453" y="3657601"/>
                    <a:ext cx="49111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2066" name="Textfeld 2065">
                  <a:extLst>
                    <a:ext uri="{FF2B5EF4-FFF2-40B4-BE49-F238E27FC236}">
                      <a16:creationId xmlns:a16="http://schemas.microsoft.com/office/drawing/2014/main" id="{D3DD8119-E31A-9A44-A45A-20527EB17ED2}"/>
                    </a:ext>
                  </a:extLst>
                </p:cNvPr>
                <p:cNvSpPr txBox="1"/>
                <p:nvPr/>
              </p:nvSpPr>
              <p:spPr>
                <a:xfrm>
                  <a:off x="2959779" y="3696127"/>
                  <a:ext cx="1059979" cy="369332"/>
                </a:xfrm>
                <a:prstGeom prst="rect">
                  <a:avLst/>
                </a:prstGeom>
                <a:solidFill>
                  <a:schemeClr val="bg2"/>
                </a:solidFill>
                <a:ln>
                  <a:noFill/>
                </a:ln>
              </p:spPr>
              <p:txBody>
                <a:bodyPr wrap="square" rtlCol="0">
                  <a:spAutoFit/>
                </a:bodyPr>
                <a:lstStyle/>
                <a:p>
                  <a:r>
                    <a:rPr lang="de-CH" dirty="0"/>
                    <a:t>Drawing</a:t>
                  </a:r>
                </a:p>
              </p:txBody>
            </p:sp>
          </p:grpSp>
          <p:cxnSp>
            <p:nvCxnSpPr>
              <p:cNvPr id="2093" name="Gerade Verbindung mit Pfeil 2092">
                <a:extLst>
                  <a:ext uri="{FF2B5EF4-FFF2-40B4-BE49-F238E27FC236}">
                    <a16:creationId xmlns:a16="http://schemas.microsoft.com/office/drawing/2014/main" id="{ED009D79-BBCA-8A6D-4031-3A853461449C}"/>
                  </a:ext>
                </a:extLst>
              </p:cNvPr>
              <p:cNvCxnSpPr>
                <a:cxnSpLocks/>
              </p:cNvCxnSpPr>
              <p:nvPr/>
            </p:nvCxnSpPr>
            <p:spPr>
              <a:xfrm>
                <a:off x="5568903" y="3652949"/>
                <a:ext cx="33801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2097" name="Textfeld 2096">
              <a:extLst>
                <a:ext uri="{FF2B5EF4-FFF2-40B4-BE49-F238E27FC236}">
                  <a16:creationId xmlns:a16="http://schemas.microsoft.com/office/drawing/2014/main" id="{127D9559-3397-82BC-F931-B39D0A87AAEB}"/>
                </a:ext>
              </a:extLst>
            </p:cNvPr>
            <p:cNvSpPr txBox="1"/>
            <p:nvPr/>
          </p:nvSpPr>
          <p:spPr>
            <a:xfrm>
              <a:off x="156180" y="2331045"/>
              <a:ext cx="2743840" cy="646331"/>
            </a:xfrm>
            <a:prstGeom prst="rect">
              <a:avLst/>
            </a:prstGeom>
            <a:noFill/>
          </p:spPr>
          <p:txBody>
            <a:bodyPr wrap="square" rtlCol="0">
              <a:spAutoFit/>
            </a:bodyPr>
            <a:lstStyle/>
            <a:p>
              <a:r>
                <a:rPr lang="de-CH" dirty="0" err="1"/>
                <a:t>conventional</a:t>
              </a:r>
              <a:r>
                <a:rPr lang="de-CH" dirty="0"/>
                <a:t> </a:t>
              </a:r>
              <a:r>
                <a:rPr lang="de-CH" dirty="0" err="1"/>
                <a:t>planning</a:t>
              </a:r>
              <a:r>
                <a:rPr lang="de-CH" dirty="0"/>
                <a:t> </a:t>
              </a:r>
              <a:r>
                <a:rPr lang="de-CH" dirty="0" err="1"/>
                <a:t>with</a:t>
              </a:r>
              <a:r>
                <a:rPr lang="de-CH" dirty="0"/>
                <a:t> </a:t>
              </a:r>
              <a:r>
                <a:rPr lang="de-CH" b="1" dirty="0"/>
                <a:t>CAD (2D)</a:t>
              </a:r>
              <a:r>
                <a:rPr lang="de-CH" dirty="0"/>
                <a:t>:</a:t>
              </a:r>
              <a:endParaRPr lang="de-CH" dirty="0">
                <a:solidFill>
                  <a:schemeClr val="tx2"/>
                </a:solidFill>
              </a:endParaRPr>
            </a:p>
          </p:txBody>
        </p:sp>
      </p:grpSp>
      <p:cxnSp>
        <p:nvCxnSpPr>
          <p:cNvPr id="2102" name="Gerader Verbinder 2101">
            <a:extLst>
              <a:ext uri="{FF2B5EF4-FFF2-40B4-BE49-F238E27FC236}">
                <a16:creationId xmlns:a16="http://schemas.microsoft.com/office/drawing/2014/main" id="{FAFD7D3E-16DB-C2D8-A83E-2A580297552B}"/>
              </a:ext>
            </a:extLst>
          </p:cNvPr>
          <p:cNvCxnSpPr>
            <a:cxnSpLocks/>
          </p:cNvCxnSpPr>
          <p:nvPr/>
        </p:nvCxnSpPr>
        <p:spPr>
          <a:xfrm flipV="1">
            <a:off x="2383715" y="4300564"/>
            <a:ext cx="7061893" cy="26063"/>
          </a:xfrm>
          <a:prstGeom prst="line">
            <a:avLst/>
          </a:prstGeom>
          <a:ln w="127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5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Problem Space: </a:t>
            </a:r>
            <a:r>
              <a:rPr lang="de-DE" b="0" dirty="0"/>
              <a:t>Research Questions</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30.03.2025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sp>
        <p:nvSpPr>
          <p:cNvPr id="3" name="Inhaltsplatzhalter 6">
            <a:extLst>
              <a:ext uri="{FF2B5EF4-FFF2-40B4-BE49-F238E27FC236}">
                <a16:creationId xmlns:a16="http://schemas.microsoft.com/office/drawing/2014/main" id="{6C649730-26DB-1CA1-0D79-A036B4F064B2}"/>
              </a:ext>
            </a:extLst>
          </p:cNvPr>
          <p:cNvSpPr>
            <a:spLocks noGrp="1"/>
          </p:cNvSpPr>
          <p:nvPr>
            <p:ph idx="1"/>
          </p:nvPr>
        </p:nvSpPr>
        <p:spPr>
          <a:xfrm>
            <a:off x="731837" y="1412874"/>
            <a:ext cx="11299296" cy="4594225"/>
          </a:xfrm>
        </p:spPr>
        <p:txBody>
          <a:bodyPr/>
          <a:lstStyle/>
          <a:p>
            <a:pPr marL="0" indent="0">
              <a:buNone/>
            </a:pPr>
            <a:r>
              <a:rPr lang="en-US" b="1" dirty="0"/>
              <a:t>How can the Scan-to-BIM workflow for site planning in the telecommunications industry be automated?</a:t>
            </a:r>
          </a:p>
          <a:p>
            <a:pPr marL="0" indent="0">
              <a:buNone/>
            </a:pPr>
            <a:r>
              <a:rPr lang="en-US" dirty="0"/>
              <a:t>Which level of simplification is acceptable for automated object extraction in rooftop site planning? </a:t>
            </a:r>
            <a:br>
              <a:rPr lang="en-US" dirty="0"/>
            </a:br>
            <a:r>
              <a:rPr lang="en-US" i="1" dirty="0">
                <a:sym typeface="Wingdings" panose="05000000000000000000" pitchFamily="2" charset="2"/>
              </a:rPr>
              <a:t> </a:t>
            </a:r>
            <a:r>
              <a:rPr lang="en-US" i="1" dirty="0"/>
              <a:t>Definition of the Objectives </a:t>
            </a:r>
          </a:p>
          <a:p>
            <a:pPr marL="0" indent="0">
              <a:buNone/>
            </a:pPr>
            <a:r>
              <a:rPr lang="en-US" dirty="0"/>
              <a:t>Which methods are suitable for developing an automated Scan-to-BIM framework for rooftop site planning? </a:t>
            </a:r>
            <a:br>
              <a:rPr lang="en-US" dirty="0"/>
            </a:br>
            <a:r>
              <a:rPr lang="en-US" i="1" dirty="0">
                <a:sym typeface="Wingdings" panose="05000000000000000000" pitchFamily="2" charset="2"/>
              </a:rPr>
              <a:t> </a:t>
            </a:r>
            <a:r>
              <a:rPr lang="de-CH" i="1" dirty="0"/>
              <a:t>Design and Development, </a:t>
            </a:r>
            <a:r>
              <a:rPr lang="de-CH" i="1" dirty="0" err="1"/>
              <a:t>focus</a:t>
            </a:r>
            <a:r>
              <a:rPr lang="de-CH" i="1" dirty="0"/>
              <a:t> on </a:t>
            </a:r>
            <a:r>
              <a:rPr lang="de-CH" i="1" dirty="0" err="1"/>
              <a:t>general</a:t>
            </a:r>
            <a:r>
              <a:rPr lang="de-CH" i="1" dirty="0"/>
              <a:t> </a:t>
            </a:r>
            <a:r>
              <a:rPr lang="de-CH" i="1" dirty="0" err="1"/>
              <a:t>methods</a:t>
            </a:r>
            <a:endParaRPr lang="de-CH" i="1" dirty="0"/>
          </a:p>
          <a:p>
            <a:pPr marL="0" indent="0">
              <a:buNone/>
            </a:pPr>
            <a:r>
              <a:rPr lang="en-US" dirty="0"/>
              <a:t>Which tools are suitable for developing an automated Scan-to-BIM toolchain for rooftop site planning? </a:t>
            </a:r>
            <a:br>
              <a:rPr lang="en-US" dirty="0"/>
            </a:br>
            <a:r>
              <a:rPr lang="en-US" i="1" dirty="0">
                <a:sym typeface="Wingdings" panose="05000000000000000000" pitchFamily="2" charset="2"/>
              </a:rPr>
              <a:t> </a:t>
            </a:r>
            <a:r>
              <a:rPr lang="de-CH" i="1" dirty="0"/>
              <a:t>Design and Development, </a:t>
            </a:r>
            <a:r>
              <a:rPr lang="de-CH" i="1" dirty="0" err="1"/>
              <a:t>focus</a:t>
            </a:r>
            <a:r>
              <a:rPr lang="de-CH" i="1" dirty="0"/>
              <a:t> on </a:t>
            </a:r>
            <a:r>
              <a:rPr lang="de-CH" i="1" dirty="0" err="1"/>
              <a:t>software</a:t>
            </a:r>
            <a:endParaRPr lang="de-CH" i="1" dirty="0"/>
          </a:p>
          <a:p>
            <a:pPr marL="0" indent="0">
              <a:buNone/>
            </a:pPr>
            <a:r>
              <a:rPr lang="en-US" dirty="0"/>
              <a:t>How can a Python-based artefact be developed to automate the Scan-to-BIM workflow for rooftop site planning? </a:t>
            </a:r>
            <a:r>
              <a:rPr lang="en-US" i="1" dirty="0">
                <a:sym typeface="Wingdings" panose="05000000000000000000" pitchFamily="2" charset="2"/>
              </a:rPr>
              <a:t> </a:t>
            </a:r>
            <a:r>
              <a:rPr lang="de-CH" i="1" dirty="0"/>
              <a:t>Design and Development, </a:t>
            </a:r>
            <a:r>
              <a:rPr lang="de-CH" i="1" dirty="0" err="1"/>
              <a:t>focus</a:t>
            </a:r>
            <a:r>
              <a:rPr lang="de-CH" i="1" dirty="0"/>
              <a:t> on </a:t>
            </a:r>
            <a:r>
              <a:rPr lang="de-CH" i="1" dirty="0" err="1"/>
              <a:t>artefact</a:t>
            </a:r>
            <a:endParaRPr lang="de-CH" i="1" dirty="0"/>
          </a:p>
          <a:p>
            <a:pPr marL="0" indent="0">
              <a:buNone/>
            </a:pPr>
            <a:r>
              <a:rPr lang="en-US" dirty="0"/>
              <a:t>Which steps of the Scan-to-BIM workflow can be automated in the context of telecom site planning?</a:t>
            </a:r>
            <a:br>
              <a:rPr lang="en-US" dirty="0"/>
            </a:br>
            <a:r>
              <a:rPr lang="en-US" i="1" dirty="0">
                <a:sym typeface="Wingdings" panose="05000000000000000000" pitchFamily="2" charset="2"/>
              </a:rPr>
              <a:t> </a:t>
            </a:r>
            <a:r>
              <a:rPr lang="de-CH" i="1" dirty="0"/>
              <a:t>Design and Development </a:t>
            </a:r>
          </a:p>
          <a:p>
            <a:pPr marL="0" indent="0">
              <a:buNone/>
            </a:pPr>
            <a:r>
              <a:rPr lang="en-US" dirty="0"/>
              <a:t>What benefits can be achieved by automating the Scan-to-BIM workflow in terms of time, cost, or accuracy? </a:t>
            </a:r>
            <a:br>
              <a:rPr lang="en-US" dirty="0"/>
            </a:br>
            <a:r>
              <a:rPr lang="en-US" i="1" dirty="0">
                <a:sym typeface="Wingdings" panose="05000000000000000000" pitchFamily="2" charset="2"/>
              </a:rPr>
              <a:t> </a:t>
            </a:r>
            <a:r>
              <a:rPr lang="de-CH" i="1" dirty="0"/>
              <a:t>Evaluation</a:t>
            </a:r>
          </a:p>
          <a:p>
            <a:pPr marL="0" indent="0">
              <a:buNone/>
            </a:pPr>
            <a:r>
              <a:rPr lang="en-US" dirty="0"/>
              <a:t>How can the developed workflow be integrated into existing planning processes at telecom contractors? </a:t>
            </a:r>
            <a:br>
              <a:rPr lang="en-US" dirty="0"/>
            </a:br>
            <a:r>
              <a:rPr lang="en-US" i="1" dirty="0">
                <a:sym typeface="Wingdings" panose="05000000000000000000" pitchFamily="2" charset="2"/>
              </a:rPr>
              <a:t> </a:t>
            </a:r>
            <a:r>
              <a:rPr lang="de-CH" i="1" dirty="0"/>
              <a:t>Evaluation</a:t>
            </a:r>
            <a:endParaRPr lang="en-US" dirty="0"/>
          </a:p>
          <a:p>
            <a:pPr marL="0" indent="0">
              <a:buNone/>
            </a:pPr>
            <a:endParaRPr lang="de-CH" i="1" dirty="0"/>
          </a:p>
          <a:p>
            <a:pPr marL="0" indent="0">
              <a:buNone/>
            </a:pPr>
            <a:endParaRPr lang="en-US" i="1" dirty="0"/>
          </a:p>
          <a:p>
            <a:pPr marL="0" indent="0">
              <a:buNone/>
            </a:pPr>
            <a:endParaRPr lang="en-US" i="1" dirty="0"/>
          </a:p>
          <a:p>
            <a:pPr marL="0" indent="0">
              <a:buNone/>
            </a:pPr>
            <a:endParaRPr lang="de-CH" i="1" dirty="0"/>
          </a:p>
        </p:txBody>
      </p:sp>
      <p:pic>
        <p:nvPicPr>
          <p:cNvPr id="12" name="Grafik 11">
            <a:extLst>
              <a:ext uri="{FF2B5EF4-FFF2-40B4-BE49-F238E27FC236}">
                <a16:creationId xmlns:a16="http://schemas.microsoft.com/office/drawing/2014/main" id="{EA60516C-E964-E48F-57F5-64788A19C685}"/>
              </a:ext>
            </a:extLst>
          </p:cNvPr>
          <p:cNvPicPr>
            <a:picLocks noChangeAspect="1"/>
          </p:cNvPicPr>
          <p:nvPr/>
        </p:nvPicPr>
        <p:blipFill>
          <a:blip r:embed="rId3"/>
          <a:stretch>
            <a:fillRect/>
          </a:stretch>
        </p:blipFill>
        <p:spPr>
          <a:xfrm>
            <a:off x="7399867" y="84235"/>
            <a:ext cx="4318000" cy="1202378"/>
          </a:xfrm>
          <a:prstGeom prst="rect">
            <a:avLst/>
          </a:prstGeom>
        </p:spPr>
      </p:pic>
    </p:spTree>
    <p:extLst>
      <p:ext uri="{BB962C8B-B14F-4D97-AF65-F5344CB8AC3E}">
        <p14:creationId xmlns:p14="http://schemas.microsoft.com/office/powerpoint/2010/main" val="4202569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F04D360-B536-CCE6-A325-1947E3F47865}"/>
              </a:ext>
            </a:extLst>
          </p:cNvPr>
          <p:cNvSpPr>
            <a:spLocks noGrp="1"/>
          </p:cNvSpPr>
          <p:nvPr>
            <p:ph type="title"/>
          </p:nvPr>
        </p:nvSpPr>
        <p:spPr/>
        <p:txBody>
          <a:bodyPr/>
          <a:lstStyle/>
          <a:p>
            <a:r>
              <a:rPr lang="de-CH" dirty="0"/>
              <a:t>Solution Space</a:t>
            </a:r>
          </a:p>
        </p:txBody>
      </p:sp>
      <p:sp>
        <p:nvSpPr>
          <p:cNvPr id="4" name="Datumsplatzhalter 3">
            <a:extLst>
              <a:ext uri="{FF2B5EF4-FFF2-40B4-BE49-F238E27FC236}">
                <a16:creationId xmlns:a16="http://schemas.microsoft.com/office/drawing/2014/main" id="{A63E1DC2-33CC-2F71-210D-CFC76A9872CC}"/>
              </a:ext>
            </a:extLst>
          </p:cNvPr>
          <p:cNvSpPr>
            <a:spLocks noGrp="1"/>
          </p:cNvSpPr>
          <p:nvPr>
            <p:ph type="dt" sz="half" idx="10"/>
          </p:nvPr>
        </p:nvSpPr>
        <p:spPr/>
        <p:txBody>
          <a:bodyPr/>
          <a:lstStyle/>
          <a:p>
            <a:fld id="{2AA68DCA-3B07-4F22-988F-B6409226375D}" type="datetime1">
              <a:rPr lang="de-CH" noProof="0" smtClean="0"/>
              <a:t>29.03.2025</a:t>
            </a:fld>
            <a:endParaRPr lang="de-CH" noProof="0"/>
          </a:p>
        </p:txBody>
      </p:sp>
      <p:sp>
        <p:nvSpPr>
          <p:cNvPr id="5" name="Fußzeilenplatzhalter 4">
            <a:extLst>
              <a:ext uri="{FF2B5EF4-FFF2-40B4-BE49-F238E27FC236}">
                <a16:creationId xmlns:a16="http://schemas.microsoft.com/office/drawing/2014/main" id="{D018DCD3-F37D-B765-474C-51D979DD728C}"/>
              </a:ext>
            </a:extLst>
          </p:cNvPr>
          <p:cNvSpPr>
            <a:spLocks noGrp="1"/>
          </p:cNvSpPr>
          <p:nvPr>
            <p:ph type="ftr" sz="quarter" idx="11"/>
          </p:nvPr>
        </p:nvSpPr>
        <p:spPr/>
        <p:txBody>
          <a:bodyPr/>
          <a:lstStyle/>
          <a:p>
            <a:r>
              <a:rPr lang="de-CH">
                <a:cs typeface="Arial" charset="0"/>
              </a:rPr>
              <a:t>Institute for Construction and Infrastructure Management</a:t>
            </a:r>
            <a:endParaRPr lang="de-CH" dirty="0">
              <a:cs typeface="Arial" charset="0"/>
            </a:endParaRPr>
          </a:p>
        </p:txBody>
      </p:sp>
      <p:sp>
        <p:nvSpPr>
          <p:cNvPr id="6" name="Foliennummernplatzhalter 5">
            <a:extLst>
              <a:ext uri="{FF2B5EF4-FFF2-40B4-BE49-F238E27FC236}">
                <a16:creationId xmlns:a16="http://schemas.microsoft.com/office/drawing/2014/main" id="{96873E7E-9F13-959A-359A-32CDEBEF88F5}"/>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Tree>
    <p:extLst>
      <p:ext uri="{BB962C8B-B14F-4D97-AF65-F5344CB8AC3E}">
        <p14:creationId xmlns:p14="http://schemas.microsoft.com/office/powerpoint/2010/main" val="4275810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D24CFD1-3296-05A9-9C6D-2E351003D29C}"/>
              </a:ext>
            </a:extLst>
          </p:cNvPr>
          <p:cNvSpPr>
            <a:spLocks noGrp="1"/>
          </p:cNvSpPr>
          <p:nvPr>
            <p:ph type="title"/>
          </p:nvPr>
        </p:nvSpPr>
        <p:spPr>
          <a:xfrm>
            <a:off x="731837" y="281799"/>
            <a:ext cx="10728325" cy="900000"/>
          </a:xfrm>
        </p:spPr>
        <p:txBody>
          <a:bodyPr/>
          <a:lstStyle/>
          <a:p>
            <a:r>
              <a:rPr lang="de-CH" dirty="0"/>
              <a:t>Solution Space: </a:t>
            </a:r>
            <a:r>
              <a:rPr lang="de-CH" dirty="0" err="1"/>
              <a:t>Methodology</a:t>
            </a:r>
            <a:endParaRPr lang="de-CH" dirty="0"/>
          </a:p>
        </p:txBody>
      </p:sp>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p:txBody>
          <a:bodyPr/>
          <a:lstStyle/>
          <a:p>
            <a:pPr marL="0" indent="0">
              <a:buNone/>
            </a:pPr>
            <a:r>
              <a:rPr lang="en-US" b="1" dirty="0"/>
              <a:t>Design Science Research Methodology (DSRM) </a:t>
            </a:r>
            <a:r>
              <a:rPr lang="en-US" dirty="0"/>
              <a:t>by </a:t>
            </a:r>
            <a:r>
              <a:rPr lang="en-US" dirty="0" err="1"/>
              <a:t>Peffers</a:t>
            </a:r>
            <a:r>
              <a:rPr lang="en-US" dirty="0"/>
              <a:t> et al.</a:t>
            </a:r>
          </a:p>
          <a:p>
            <a:pPr marL="342900" indent="-342900">
              <a:buAutoNum type="arabicPeriod"/>
            </a:pPr>
            <a:r>
              <a:rPr lang="en-US" dirty="0"/>
              <a:t>Problem Identification and Motivation </a:t>
            </a:r>
            <a:r>
              <a:rPr lang="de-CH" dirty="0"/>
              <a:t>✔️</a:t>
            </a:r>
            <a:endParaRPr lang="en-US" dirty="0"/>
          </a:p>
          <a:p>
            <a:pPr marL="342900" indent="-342900">
              <a:buAutoNum type="arabicPeriod"/>
            </a:pPr>
            <a:r>
              <a:rPr lang="en-US" dirty="0"/>
              <a:t>Definition of the Objectives for a Solution </a:t>
            </a:r>
            <a:r>
              <a:rPr lang="de-CH" dirty="0"/>
              <a:t>✔️</a:t>
            </a:r>
            <a:endParaRPr lang="en-US" dirty="0"/>
          </a:p>
          <a:p>
            <a:pPr marL="342900" indent="-342900">
              <a:buFont typeface="Arial" panose="020B0604020202020204" pitchFamily="34" charset="0"/>
              <a:buAutoNum type="arabicPeriod"/>
            </a:pPr>
            <a:r>
              <a:rPr lang="de-CH" dirty="0"/>
              <a:t>Design and Development 🛠️ </a:t>
            </a:r>
            <a:r>
              <a:rPr lang="de-CH" i="1" dirty="0">
                <a:sym typeface="Wingdings" panose="05000000000000000000" pitchFamily="2" charset="2"/>
              </a:rPr>
              <a:t> </a:t>
            </a:r>
            <a:r>
              <a:rPr lang="de-CH" i="1" dirty="0"/>
              <a:t>Python </a:t>
            </a:r>
            <a:r>
              <a:rPr lang="de-CH" i="1" dirty="0" err="1"/>
              <a:t>Script</a:t>
            </a:r>
            <a:endParaRPr lang="en-US" dirty="0"/>
          </a:p>
          <a:p>
            <a:pPr marL="342900" indent="-342900">
              <a:buAutoNum type="arabicPeriod"/>
            </a:pPr>
            <a:r>
              <a:rPr lang="de-CH" dirty="0"/>
              <a:t>Demonstration 🕓 </a:t>
            </a:r>
            <a:r>
              <a:rPr lang="de-CH" i="1" dirty="0">
                <a:sym typeface="Wingdings" panose="05000000000000000000" pitchFamily="2" charset="2"/>
              </a:rPr>
              <a:t> </a:t>
            </a:r>
            <a:r>
              <a:rPr lang="de-CH" i="1" dirty="0"/>
              <a:t>Case Study</a:t>
            </a:r>
            <a:endParaRPr lang="en-US" i="1" dirty="0"/>
          </a:p>
          <a:p>
            <a:pPr marL="342900" indent="-342900">
              <a:buAutoNum type="arabicPeriod"/>
            </a:pPr>
            <a:r>
              <a:rPr lang="de-CH" dirty="0"/>
              <a:t>Evaluation 🕓</a:t>
            </a:r>
            <a:endParaRPr lang="en-US" dirty="0"/>
          </a:p>
          <a:p>
            <a:pPr marL="342900" indent="-342900">
              <a:buAutoNum type="arabicPeriod"/>
            </a:pPr>
            <a:r>
              <a:rPr lang="de-CH" dirty="0"/>
              <a:t>Communication 🕓</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30.03.2025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8</a:t>
            </a:fld>
            <a:endParaRPr lang="de-CH" noProof="0"/>
          </a:p>
        </p:txBody>
      </p:sp>
      <p:sp>
        <p:nvSpPr>
          <p:cNvPr id="8" name="Textplatzhalter 7">
            <a:extLst>
              <a:ext uri="{FF2B5EF4-FFF2-40B4-BE49-F238E27FC236}">
                <a16:creationId xmlns:a16="http://schemas.microsoft.com/office/drawing/2014/main" id="{014B4763-34B1-81DD-1791-A62BFCCAD27A}"/>
              </a:ext>
            </a:extLst>
          </p:cNvPr>
          <p:cNvSpPr>
            <a:spLocks noGrp="1"/>
          </p:cNvSpPr>
          <p:nvPr>
            <p:ph type="body" sz="quarter" idx="13"/>
          </p:nvPr>
        </p:nvSpPr>
        <p:spPr/>
        <p:txBody>
          <a:bodyPr/>
          <a:lstStyle/>
          <a:p>
            <a:endParaRPr lang="de-CH" dirty="0"/>
          </a:p>
        </p:txBody>
      </p:sp>
      <p:pic>
        <p:nvPicPr>
          <p:cNvPr id="14" name="Grafik 13">
            <a:extLst>
              <a:ext uri="{FF2B5EF4-FFF2-40B4-BE49-F238E27FC236}">
                <a16:creationId xmlns:a16="http://schemas.microsoft.com/office/drawing/2014/main" id="{2791C339-FBA0-C933-C212-3802CA7E3B74}"/>
              </a:ext>
            </a:extLst>
          </p:cNvPr>
          <p:cNvPicPr>
            <a:picLocks noChangeAspect="1"/>
          </p:cNvPicPr>
          <p:nvPr/>
        </p:nvPicPr>
        <p:blipFill>
          <a:blip r:embed="rId3"/>
          <a:srcRect l="1" r="739"/>
          <a:stretch/>
        </p:blipFill>
        <p:spPr>
          <a:xfrm>
            <a:off x="5940427" y="1932012"/>
            <a:ext cx="5421839" cy="2993975"/>
          </a:xfrm>
          <a:prstGeom prst="rect">
            <a:avLst/>
          </a:prstGeom>
        </p:spPr>
      </p:pic>
      <p:sp>
        <p:nvSpPr>
          <p:cNvPr id="11" name="Ellipse 10">
            <a:extLst>
              <a:ext uri="{FF2B5EF4-FFF2-40B4-BE49-F238E27FC236}">
                <a16:creationId xmlns:a16="http://schemas.microsoft.com/office/drawing/2014/main" id="{46BBC2B0-190A-8356-F1D4-B92D79CA128F}"/>
              </a:ext>
            </a:extLst>
          </p:cNvPr>
          <p:cNvSpPr/>
          <p:nvPr/>
        </p:nvSpPr>
        <p:spPr>
          <a:xfrm flipH="1">
            <a:off x="400356" y="2373664"/>
            <a:ext cx="5765744" cy="75587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p>
        </p:txBody>
      </p:sp>
      <p:grpSp>
        <p:nvGrpSpPr>
          <p:cNvPr id="24" name="Gruppieren 23">
            <a:extLst>
              <a:ext uri="{FF2B5EF4-FFF2-40B4-BE49-F238E27FC236}">
                <a16:creationId xmlns:a16="http://schemas.microsoft.com/office/drawing/2014/main" id="{BEB60487-DECC-F6E3-A4CE-921A7517DD87}"/>
              </a:ext>
            </a:extLst>
          </p:cNvPr>
          <p:cNvGrpSpPr/>
          <p:nvPr/>
        </p:nvGrpSpPr>
        <p:grpSpPr>
          <a:xfrm>
            <a:off x="6166100" y="1816099"/>
            <a:ext cx="5689555" cy="4373033"/>
            <a:chOff x="6166100" y="1816099"/>
            <a:chExt cx="5689555" cy="4373033"/>
          </a:xfrm>
        </p:grpSpPr>
        <p:grpSp>
          <p:nvGrpSpPr>
            <p:cNvPr id="19" name="Gruppieren 18">
              <a:extLst>
                <a:ext uri="{FF2B5EF4-FFF2-40B4-BE49-F238E27FC236}">
                  <a16:creationId xmlns:a16="http://schemas.microsoft.com/office/drawing/2014/main" id="{F03DE496-D43C-66D7-091A-36B999BF36C5}"/>
                </a:ext>
              </a:extLst>
            </p:cNvPr>
            <p:cNvGrpSpPr/>
            <p:nvPr/>
          </p:nvGrpSpPr>
          <p:grpSpPr>
            <a:xfrm>
              <a:off x="6166100" y="1816099"/>
              <a:ext cx="4499340" cy="4373033"/>
              <a:chOff x="6166100" y="1816099"/>
              <a:chExt cx="4499340" cy="4373033"/>
            </a:xfrm>
          </p:grpSpPr>
          <p:pic>
            <p:nvPicPr>
              <p:cNvPr id="16" name="Grafik 15">
                <a:extLst>
                  <a:ext uri="{FF2B5EF4-FFF2-40B4-BE49-F238E27FC236}">
                    <a16:creationId xmlns:a16="http://schemas.microsoft.com/office/drawing/2014/main" id="{99E850EA-652F-377A-3BB8-E7977C515977}"/>
                  </a:ext>
                </a:extLst>
              </p:cNvPr>
              <p:cNvPicPr>
                <a:picLocks noChangeAspect="1"/>
              </p:cNvPicPr>
              <p:nvPr/>
            </p:nvPicPr>
            <p:blipFill>
              <a:blip r:embed="rId4"/>
              <a:stretch>
                <a:fillRect/>
              </a:stretch>
            </p:blipFill>
            <p:spPr>
              <a:xfrm>
                <a:off x="6166100" y="1816099"/>
                <a:ext cx="4499340" cy="4373033"/>
              </a:xfrm>
              <a:prstGeom prst="rect">
                <a:avLst/>
              </a:prstGeom>
            </p:spPr>
          </p:pic>
          <p:pic>
            <p:nvPicPr>
              <p:cNvPr id="18" name="Grafik 17" descr="Ein Bild, das Text, Schrift, Logo, Grafiken enthält.&#10;&#10;KI-generierte Inhalte können fehlerhaft sein.">
                <a:extLst>
                  <a:ext uri="{FF2B5EF4-FFF2-40B4-BE49-F238E27FC236}">
                    <a16:creationId xmlns:a16="http://schemas.microsoft.com/office/drawing/2014/main" id="{8A15178F-8398-BC5F-FBE5-F854ED583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8087" y="5619822"/>
                <a:ext cx="1789113" cy="528503"/>
              </a:xfrm>
              <a:prstGeom prst="rect">
                <a:avLst/>
              </a:prstGeom>
            </p:spPr>
          </p:pic>
        </p:grpSp>
        <p:pic>
          <p:nvPicPr>
            <p:cNvPr id="23" name="Grafik 22">
              <a:extLst>
                <a:ext uri="{FF2B5EF4-FFF2-40B4-BE49-F238E27FC236}">
                  <a16:creationId xmlns:a16="http://schemas.microsoft.com/office/drawing/2014/main" id="{893C0165-FAF9-B7A3-E06A-944B0B4C2D31}"/>
                </a:ext>
              </a:extLst>
            </p:cNvPr>
            <p:cNvPicPr>
              <a:picLocks noChangeAspect="1"/>
            </p:cNvPicPr>
            <p:nvPr/>
          </p:nvPicPr>
          <p:blipFill>
            <a:blip r:embed="rId6"/>
            <a:stretch>
              <a:fillRect/>
            </a:stretch>
          </p:blipFill>
          <p:spPr>
            <a:xfrm>
              <a:off x="9378744" y="2094576"/>
              <a:ext cx="2476911" cy="2878667"/>
            </a:xfrm>
            <a:prstGeom prst="rect">
              <a:avLst/>
            </a:prstGeom>
          </p:spPr>
        </p:pic>
      </p:grpSp>
      <p:pic>
        <p:nvPicPr>
          <p:cNvPr id="21" name="Grafik 20">
            <a:extLst>
              <a:ext uri="{FF2B5EF4-FFF2-40B4-BE49-F238E27FC236}">
                <a16:creationId xmlns:a16="http://schemas.microsoft.com/office/drawing/2014/main" id="{DF03C9A4-95C7-BBA3-F761-94CB935DAC52}"/>
              </a:ext>
            </a:extLst>
          </p:cNvPr>
          <p:cNvPicPr>
            <a:picLocks noChangeAspect="1"/>
          </p:cNvPicPr>
          <p:nvPr/>
        </p:nvPicPr>
        <p:blipFill>
          <a:blip r:embed="rId7"/>
          <a:stretch>
            <a:fillRect/>
          </a:stretch>
        </p:blipFill>
        <p:spPr>
          <a:xfrm>
            <a:off x="6166099" y="1793132"/>
            <a:ext cx="5689555" cy="4418965"/>
          </a:xfrm>
          <a:prstGeom prst="rect">
            <a:avLst/>
          </a:prstGeom>
        </p:spPr>
      </p:pic>
    </p:spTree>
    <p:extLst>
      <p:ext uri="{BB962C8B-B14F-4D97-AF65-F5344CB8AC3E}">
        <p14:creationId xmlns:p14="http://schemas.microsoft.com/office/powerpoint/2010/main" val="36217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dirty="0"/>
              <a:t>Solution Space: </a:t>
            </a:r>
            <a:r>
              <a:rPr lang="de-DE" b="0" dirty="0"/>
              <a:t>Scan-</a:t>
            </a:r>
            <a:r>
              <a:rPr lang="de-DE" b="0" dirty="0" err="1"/>
              <a:t>to</a:t>
            </a:r>
            <a:r>
              <a:rPr lang="de-DE" b="0" dirty="0"/>
              <a:t>-BIM Workflow</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31.03.2025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sp>
        <p:nvSpPr>
          <p:cNvPr id="8" name="Textfeld 7">
            <a:extLst>
              <a:ext uri="{FF2B5EF4-FFF2-40B4-BE49-F238E27FC236}">
                <a16:creationId xmlns:a16="http://schemas.microsoft.com/office/drawing/2014/main" id="{66C83A48-E2EF-EC9C-1B1D-F84B4C201BC6}"/>
              </a:ext>
            </a:extLst>
          </p:cNvPr>
          <p:cNvSpPr txBox="1"/>
          <p:nvPr/>
        </p:nvSpPr>
        <p:spPr>
          <a:xfrm>
            <a:off x="7514849" y="317399"/>
            <a:ext cx="1723184" cy="369332"/>
          </a:xfrm>
          <a:prstGeom prst="rect">
            <a:avLst/>
          </a:prstGeom>
          <a:noFill/>
        </p:spPr>
        <p:txBody>
          <a:bodyPr wrap="square" rtlCol="0">
            <a:spAutoFit/>
          </a:bodyPr>
          <a:lstStyle/>
          <a:p>
            <a:r>
              <a:rPr lang="de-CH" dirty="0" err="1">
                <a:solidFill>
                  <a:srgbClr val="FF0000"/>
                </a:solidFill>
              </a:rPr>
              <a:t>Current</a:t>
            </a:r>
            <a:r>
              <a:rPr lang="de-CH" dirty="0">
                <a:solidFill>
                  <a:srgbClr val="FF0000"/>
                </a:solidFill>
              </a:rPr>
              <a:t> Status</a:t>
            </a:r>
          </a:p>
        </p:txBody>
      </p:sp>
      <p:graphicFrame>
        <p:nvGraphicFramePr>
          <p:cNvPr id="16" name="Diagramm 15">
            <a:extLst>
              <a:ext uri="{FF2B5EF4-FFF2-40B4-BE49-F238E27FC236}">
                <a16:creationId xmlns:a16="http://schemas.microsoft.com/office/drawing/2014/main" id="{AED2BFA7-2779-809A-2384-0ED2666F387D}"/>
              </a:ext>
            </a:extLst>
          </p:cNvPr>
          <p:cNvGraphicFramePr/>
          <p:nvPr>
            <p:extLst>
              <p:ext uri="{D42A27DB-BD31-4B8C-83A1-F6EECF244321}">
                <p14:modId xmlns:p14="http://schemas.microsoft.com/office/powerpoint/2010/main" val="3803469575"/>
              </p:ext>
            </p:extLst>
          </p:nvPr>
        </p:nvGraphicFramePr>
        <p:xfrm>
          <a:off x="731837" y="841352"/>
          <a:ext cx="10864953" cy="755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uppieren 27">
            <a:extLst>
              <a:ext uri="{FF2B5EF4-FFF2-40B4-BE49-F238E27FC236}">
                <a16:creationId xmlns:a16="http://schemas.microsoft.com/office/drawing/2014/main" id="{A55C2772-D590-39B4-4BCD-0E300A312DA7}"/>
              </a:ext>
            </a:extLst>
          </p:cNvPr>
          <p:cNvGrpSpPr/>
          <p:nvPr/>
        </p:nvGrpSpPr>
        <p:grpSpPr>
          <a:xfrm>
            <a:off x="731837" y="1686769"/>
            <a:ext cx="2460166" cy="2835635"/>
            <a:chOff x="731837" y="1686769"/>
            <a:chExt cx="2460166" cy="2835635"/>
          </a:xfrm>
        </p:grpSpPr>
        <p:pic>
          <p:nvPicPr>
            <p:cNvPr id="17" name="Picture 2">
              <a:extLst>
                <a:ext uri="{FF2B5EF4-FFF2-40B4-BE49-F238E27FC236}">
                  <a16:creationId xmlns:a16="http://schemas.microsoft.com/office/drawing/2014/main" id="{E478031F-543B-A991-A87D-1B01053EB2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822" y="2699638"/>
              <a:ext cx="1822766" cy="18227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18AA6D76-52E3-BED6-EAC1-5E823AA2CF3F}"/>
                </a:ext>
              </a:extLst>
            </p:cNvPr>
            <p:cNvSpPr txBox="1"/>
            <p:nvPr/>
          </p:nvSpPr>
          <p:spPr>
            <a:xfrm>
              <a:off x="731837" y="1686769"/>
              <a:ext cx="2460166" cy="923330"/>
            </a:xfrm>
            <a:prstGeom prst="rect">
              <a:avLst/>
            </a:prstGeom>
            <a:noFill/>
          </p:spPr>
          <p:txBody>
            <a:bodyPr wrap="square" rtlCol="0">
              <a:spAutoFit/>
            </a:bodyPr>
            <a:lstStyle/>
            <a:p>
              <a:r>
                <a:rPr lang="de-CH" b="1" dirty="0"/>
                <a:t>Reality Capture</a:t>
              </a:r>
            </a:p>
            <a:p>
              <a:r>
                <a:rPr lang="de-CH" dirty="0" err="1"/>
                <a:t>Photogrammetry</a:t>
              </a:r>
              <a:endParaRPr lang="de-CH" dirty="0"/>
            </a:p>
            <a:p>
              <a:r>
                <a:rPr lang="de-CH" dirty="0"/>
                <a:t>LiDAR</a:t>
              </a:r>
            </a:p>
          </p:txBody>
        </p:sp>
      </p:grpSp>
      <p:grpSp>
        <p:nvGrpSpPr>
          <p:cNvPr id="30" name="Gruppieren 29">
            <a:extLst>
              <a:ext uri="{FF2B5EF4-FFF2-40B4-BE49-F238E27FC236}">
                <a16:creationId xmlns:a16="http://schemas.microsoft.com/office/drawing/2014/main" id="{D038C47F-EA21-1427-8317-D984B834A544}"/>
              </a:ext>
            </a:extLst>
          </p:cNvPr>
          <p:cNvGrpSpPr/>
          <p:nvPr/>
        </p:nvGrpSpPr>
        <p:grpSpPr>
          <a:xfrm>
            <a:off x="6561845" y="1686751"/>
            <a:ext cx="2676188" cy="3089249"/>
            <a:chOff x="6561845" y="1686751"/>
            <a:chExt cx="2676188" cy="3089249"/>
          </a:xfrm>
        </p:grpSpPr>
        <p:pic>
          <p:nvPicPr>
            <p:cNvPr id="20" name="Picture 7" descr="Hochgeladenes Bild">
              <a:extLst>
                <a:ext uri="{FF2B5EF4-FFF2-40B4-BE49-F238E27FC236}">
                  <a16:creationId xmlns:a16="http://schemas.microsoft.com/office/drawing/2014/main" id="{B578635E-C487-2A60-5284-1B8804CB5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3674" y="3176802"/>
              <a:ext cx="2424440" cy="1599198"/>
            </a:xfrm>
            <a:prstGeom prst="rect">
              <a:avLst/>
            </a:prstGeom>
            <a:noFill/>
            <a:extLst>
              <a:ext uri="{909E8E84-426E-40DD-AFC4-6F175D3DCCD1}">
                <a14:hiddenFill xmlns:a14="http://schemas.microsoft.com/office/drawing/2010/main">
                  <a:solidFill>
                    <a:srgbClr val="FFFFFF"/>
                  </a:solidFill>
                </a14:hiddenFill>
              </a:ext>
            </a:extLst>
          </p:spPr>
        </p:pic>
        <p:sp>
          <p:nvSpPr>
            <p:cNvPr id="26" name="Textfeld 25">
              <a:extLst>
                <a:ext uri="{FF2B5EF4-FFF2-40B4-BE49-F238E27FC236}">
                  <a16:creationId xmlns:a16="http://schemas.microsoft.com/office/drawing/2014/main" id="{EAFA5A01-9BF0-8964-1CEC-60821504488E}"/>
                </a:ext>
              </a:extLst>
            </p:cNvPr>
            <p:cNvSpPr txBox="1"/>
            <p:nvPr/>
          </p:nvSpPr>
          <p:spPr>
            <a:xfrm>
              <a:off x="6561845" y="1686751"/>
              <a:ext cx="2676188" cy="1477328"/>
            </a:xfrm>
            <a:prstGeom prst="rect">
              <a:avLst/>
            </a:prstGeom>
            <a:noFill/>
          </p:spPr>
          <p:txBody>
            <a:bodyPr wrap="square" rtlCol="0">
              <a:spAutoFit/>
            </a:bodyPr>
            <a:lstStyle/>
            <a:p>
              <a:r>
                <a:rPr lang="de-CH" b="1" dirty="0"/>
                <a:t>Extract Building Elements</a:t>
              </a:r>
            </a:p>
            <a:p>
              <a:r>
                <a:rPr lang="de-CH" dirty="0" err="1"/>
                <a:t>PolyFit</a:t>
              </a:r>
              <a:r>
                <a:rPr lang="de-CH" dirty="0"/>
                <a:t> (C++ Software, </a:t>
              </a:r>
              <a:r>
                <a:rPr lang="de-CH" dirty="0" err="1"/>
                <a:t>no</a:t>
              </a:r>
              <a:r>
                <a:rPr lang="de-CH" dirty="0"/>
                <a:t> CLI)</a:t>
              </a:r>
              <a:br>
                <a:rPr lang="de-CH" dirty="0"/>
              </a:br>
              <a:r>
                <a:rPr lang="de-CH" dirty="0">
                  <a:sym typeface="Wingdings" panose="05000000000000000000" pitchFamily="2" charset="2"/>
                </a:rPr>
                <a:t> </a:t>
              </a:r>
              <a:r>
                <a:rPr lang="de-CH" dirty="0"/>
                <a:t>Python-Wrapper</a:t>
              </a:r>
            </a:p>
          </p:txBody>
        </p:sp>
      </p:grpSp>
      <p:grpSp>
        <p:nvGrpSpPr>
          <p:cNvPr id="31" name="Gruppieren 30">
            <a:extLst>
              <a:ext uri="{FF2B5EF4-FFF2-40B4-BE49-F238E27FC236}">
                <a16:creationId xmlns:a16="http://schemas.microsoft.com/office/drawing/2014/main" id="{D7623BE9-5B9D-4F28-EDDC-47BA761926DF}"/>
              </a:ext>
            </a:extLst>
          </p:cNvPr>
          <p:cNvGrpSpPr/>
          <p:nvPr/>
        </p:nvGrpSpPr>
        <p:grpSpPr>
          <a:xfrm>
            <a:off x="9238033" y="1680717"/>
            <a:ext cx="2676188" cy="3050680"/>
            <a:chOff x="9238033" y="1680717"/>
            <a:chExt cx="2676188" cy="3050680"/>
          </a:xfrm>
        </p:grpSpPr>
        <p:pic>
          <p:nvPicPr>
            <p:cNvPr id="18" name="Picture 4">
              <a:extLst>
                <a:ext uri="{FF2B5EF4-FFF2-40B4-BE49-F238E27FC236}">
                  <a16:creationId xmlns:a16="http://schemas.microsoft.com/office/drawing/2014/main" id="{732A400A-80EB-E8AC-B076-CBDACD17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14819" y="2908631"/>
              <a:ext cx="1822766" cy="1822766"/>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7F512CB6-A1CB-8BF1-2455-5D4D3BF6A3F9}"/>
                </a:ext>
              </a:extLst>
            </p:cNvPr>
            <p:cNvSpPr txBox="1"/>
            <p:nvPr/>
          </p:nvSpPr>
          <p:spPr>
            <a:xfrm>
              <a:off x="9238033" y="1680717"/>
              <a:ext cx="2676188" cy="1200329"/>
            </a:xfrm>
            <a:prstGeom prst="rect">
              <a:avLst/>
            </a:prstGeom>
            <a:noFill/>
          </p:spPr>
          <p:txBody>
            <a:bodyPr wrap="square" rtlCol="0">
              <a:spAutoFit/>
            </a:bodyPr>
            <a:lstStyle/>
            <a:p>
              <a:r>
                <a:rPr lang="de-CH" b="1" dirty="0"/>
                <a:t>Modify Building Elements</a:t>
              </a:r>
            </a:p>
            <a:p>
              <a:r>
                <a:rPr lang="de-CH" dirty="0"/>
                <a:t>Autodesk </a:t>
              </a:r>
              <a:r>
                <a:rPr lang="de-CH" dirty="0" err="1"/>
                <a:t>Revit</a:t>
              </a:r>
              <a:r>
                <a:rPr lang="de-CH" dirty="0"/>
                <a:t> (</a:t>
              </a:r>
              <a:r>
                <a:rPr lang="de-CH" dirty="0" err="1"/>
                <a:t>manual</a:t>
              </a:r>
              <a:r>
                <a:rPr lang="de-CH" dirty="0"/>
                <a:t>)</a:t>
              </a:r>
            </a:p>
          </p:txBody>
        </p:sp>
      </p:grpSp>
      <p:grpSp>
        <p:nvGrpSpPr>
          <p:cNvPr id="34" name="Gruppieren 33">
            <a:extLst>
              <a:ext uri="{FF2B5EF4-FFF2-40B4-BE49-F238E27FC236}">
                <a16:creationId xmlns:a16="http://schemas.microsoft.com/office/drawing/2014/main" id="{C4144C2B-A8CC-1241-D74A-69CCE45091FC}"/>
              </a:ext>
            </a:extLst>
          </p:cNvPr>
          <p:cNvGrpSpPr/>
          <p:nvPr/>
        </p:nvGrpSpPr>
        <p:grpSpPr>
          <a:xfrm>
            <a:off x="731836" y="621455"/>
            <a:ext cx="10864953" cy="238901"/>
            <a:chOff x="5530890" y="0"/>
            <a:chExt cx="2960275" cy="755878"/>
          </a:xfrm>
        </p:grpSpPr>
        <p:sp>
          <p:nvSpPr>
            <p:cNvPr id="35" name="Pfeil: Chevron 34">
              <a:extLst>
                <a:ext uri="{FF2B5EF4-FFF2-40B4-BE49-F238E27FC236}">
                  <a16:creationId xmlns:a16="http://schemas.microsoft.com/office/drawing/2014/main" id="{213AE6E8-E056-21F3-43EB-B0F1F2C1910D}"/>
                </a:ext>
              </a:extLst>
            </p:cNvPr>
            <p:cNvSpPr/>
            <p:nvPr/>
          </p:nvSpPr>
          <p:spPr>
            <a:xfrm>
              <a:off x="5530890" y="0"/>
              <a:ext cx="2960275" cy="75587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de-CH"/>
            </a:p>
          </p:txBody>
        </p:sp>
        <p:sp>
          <p:nvSpPr>
            <p:cNvPr id="36" name="Pfeil: Chevron 4">
              <a:extLst>
                <a:ext uri="{FF2B5EF4-FFF2-40B4-BE49-F238E27FC236}">
                  <a16:creationId xmlns:a16="http://schemas.microsoft.com/office/drawing/2014/main" id="{3098E8A4-27B7-271B-BEB6-544392D2489E}"/>
                </a:ext>
              </a:extLst>
            </p:cNvPr>
            <p:cNvSpPr txBox="1"/>
            <p:nvPr/>
          </p:nvSpPr>
          <p:spPr>
            <a:xfrm>
              <a:off x="5908829" y="0"/>
              <a:ext cx="2204397" cy="755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de-CH" sz="1600" i="1" dirty="0"/>
                <a:t>Scan-</a:t>
              </a:r>
              <a:r>
                <a:rPr lang="de-CH" sz="1600" i="1" dirty="0" err="1"/>
                <a:t>to</a:t>
              </a:r>
              <a:r>
                <a:rPr lang="de-CH" sz="1600" i="1" dirty="0"/>
                <a:t>-BIM</a:t>
              </a:r>
              <a:endParaRPr lang="de-CH" sz="1400" i="1" kern="1200" dirty="0"/>
            </a:p>
          </p:txBody>
        </p:sp>
      </p:grpSp>
      <p:sp>
        <p:nvSpPr>
          <p:cNvPr id="3" name="Ellipse 2">
            <a:extLst>
              <a:ext uri="{FF2B5EF4-FFF2-40B4-BE49-F238E27FC236}">
                <a16:creationId xmlns:a16="http://schemas.microsoft.com/office/drawing/2014/main" id="{5F8A3638-7FEE-978A-BB22-03AF9D4D9B93}"/>
              </a:ext>
            </a:extLst>
          </p:cNvPr>
          <p:cNvSpPr/>
          <p:nvPr/>
        </p:nvSpPr>
        <p:spPr>
          <a:xfrm flipH="1">
            <a:off x="6263441" y="681590"/>
            <a:ext cx="2744673" cy="100359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8" name="Gruppieren 37">
            <a:extLst>
              <a:ext uri="{FF2B5EF4-FFF2-40B4-BE49-F238E27FC236}">
                <a16:creationId xmlns:a16="http://schemas.microsoft.com/office/drawing/2014/main" id="{AB1FDE97-3B61-B207-374D-D0081CDF284F}"/>
              </a:ext>
            </a:extLst>
          </p:cNvPr>
          <p:cNvGrpSpPr/>
          <p:nvPr/>
        </p:nvGrpSpPr>
        <p:grpSpPr>
          <a:xfrm>
            <a:off x="3061349" y="1686769"/>
            <a:ext cx="3529062" cy="3998572"/>
            <a:chOff x="3061349" y="1686769"/>
            <a:chExt cx="3529062" cy="3998572"/>
          </a:xfrm>
        </p:grpSpPr>
        <p:grpSp>
          <p:nvGrpSpPr>
            <p:cNvPr id="29" name="Gruppieren 28">
              <a:extLst>
                <a:ext uri="{FF2B5EF4-FFF2-40B4-BE49-F238E27FC236}">
                  <a16:creationId xmlns:a16="http://schemas.microsoft.com/office/drawing/2014/main" id="{66E2E3DB-2A3E-8FA5-439E-1E89F8CA1A64}"/>
                </a:ext>
              </a:extLst>
            </p:cNvPr>
            <p:cNvGrpSpPr/>
            <p:nvPr/>
          </p:nvGrpSpPr>
          <p:grpSpPr>
            <a:xfrm>
              <a:off x="3177000" y="1686769"/>
              <a:ext cx="3413411" cy="3148416"/>
              <a:chOff x="3082573" y="1686769"/>
              <a:chExt cx="3413411" cy="3148416"/>
            </a:xfrm>
          </p:grpSpPr>
          <p:pic>
            <p:nvPicPr>
              <p:cNvPr id="19" name="Picture 5">
                <a:extLst>
                  <a:ext uri="{FF2B5EF4-FFF2-40B4-BE49-F238E27FC236}">
                    <a16:creationId xmlns:a16="http://schemas.microsoft.com/office/drawing/2014/main" id="{5C3F6A8A-78BF-B467-95B3-E69BFAF9C2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2573" y="2699638"/>
                <a:ext cx="3413411" cy="2135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feld 24">
                <a:extLst>
                  <a:ext uri="{FF2B5EF4-FFF2-40B4-BE49-F238E27FC236}">
                    <a16:creationId xmlns:a16="http://schemas.microsoft.com/office/drawing/2014/main" id="{1D3CAEB0-A0AA-AEEA-18E4-3CE5CB13A6C8}"/>
                  </a:ext>
                </a:extLst>
              </p:cNvPr>
              <p:cNvSpPr txBox="1"/>
              <p:nvPr/>
            </p:nvSpPr>
            <p:spPr>
              <a:xfrm>
                <a:off x="3187944" y="1686769"/>
                <a:ext cx="2460166" cy="923330"/>
              </a:xfrm>
              <a:prstGeom prst="rect">
                <a:avLst/>
              </a:prstGeom>
              <a:noFill/>
            </p:spPr>
            <p:txBody>
              <a:bodyPr wrap="square" rtlCol="0">
                <a:spAutoFit/>
              </a:bodyPr>
              <a:lstStyle/>
              <a:p>
                <a:r>
                  <a:rPr lang="de-CH" b="1" dirty="0" err="1"/>
                  <a:t>Outlier</a:t>
                </a:r>
                <a:r>
                  <a:rPr lang="de-CH" b="1" dirty="0"/>
                  <a:t> </a:t>
                </a:r>
                <a:r>
                  <a:rPr lang="de-CH" b="1" dirty="0" err="1"/>
                  <a:t>Removal</a:t>
                </a:r>
                <a:r>
                  <a:rPr lang="de-CH" b="1" dirty="0"/>
                  <a:t>, </a:t>
                </a:r>
                <a:r>
                  <a:rPr lang="de-CH" b="1" dirty="0" err="1"/>
                  <a:t>Downsampling</a:t>
                </a:r>
                <a:endParaRPr lang="de-CH" b="1" dirty="0"/>
              </a:p>
              <a:p>
                <a:r>
                  <a:rPr lang="de-CH" dirty="0"/>
                  <a:t>Python</a:t>
                </a:r>
              </a:p>
            </p:txBody>
          </p:sp>
        </p:grpSp>
        <p:sp>
          <p:nvSpPr>
            <p:cNvPr id="37" name="Textfeld 36">
              <a:extLst>
                <a:ext uri="{FF2B5EF4-FFF2-40B4-BE49-F238E27FC236}">
                  <a16:creationId xmlns:a16="http://schemas.microsoft.com/office/drawing/2014/main" id="{53957A53-8348-4178-43AA-07D8C1491CD0}"/>
                </a:ext>
              </a:extLst>
            </p:cNvPr>
            <p:cNvSpPr txBox="1"/>
            <p:nvPr/>
          </p:nvSpPr>
          <p:spPr>
            <a:xfrm>
              <a:off x="3061349" y="4946677"/>
              <a:ext cx="2831983" cy="738664"/>
            </a:xfrm>
            <a:prstGeom prst="rect">
              <a:avLst/>
            </a:prstGeom>
            <a:noFill/>
          </p:spPr>
          <p:txBody>
            <a:bodyPr wrap="square" rtlCol="0">
              <a:spAutoFit/>
            </a:bodyPr>
            <a:lstStyle/>
            <a:p>
              <a:pPr marL="285750" indent="-285750">
                <a:buFont typeface="Arial" panose="020B0604020202020204" pitchFamily="34" charset="0"/>
                <a:buChar char="•"/>
              </a:pPr>
              <a:r>
                <a:rPr lang="de-CH" sz="1400" i="1" dirty="0"/>
                <a:t>Statistical </a:t>
              </a:r>
              <a:r>
                <a:rPr lang="de-CH" sz="1400" i="1" dirty="0" err="1"/>
                <a:t>Outlier</a:t>
              </a:r>
              <a:r>
                <a:rPr lang="de-CH" sz="1400" i="1" dirty="0"/>
                <a:t> </a:t>
              </a:r>
              <a:br>
                <a:rPr lang="de-CH" sz="1400" i="1" dirty="0"/>
              </a:br>
              <a:r>
                <a:rPr lang="de-CH" sz="1400" i="1" dirty="0" err="1"/>
                <a:t>Removal</a:t>
              </a:r>
              <a:r>
                <a:rPr lang="de-CH" sz="1400" i="1" dirty="0"/>
                <a:t> (SOR)</a:t>
              </a:r>
            </a:p>
            <a:p>
              <a:pPr marL="285750" indent="-285750">
                <a:buFont typeface="Arial" panose="020B0604020202020204" pitchFamily="34" charset="0"/>
                <a:buChar char="•"/>
              </a:pPr>
              <a:r>
                <a:rPr lang="de-CH" sz="1400" i="1" dirty="0" err="1"/>
                <a:t>Voxel</a:t>
              </a:r>
              <a:r>
                <a:rPr lang="de-CH" sz="1400" i="1" dirty="0"/>
                <a:t> </a:t>
              </a:r>
              <a:r>
                <a:rPr lang="de-CH" sz="1400" i="1" dirty="0" err="1"/>
                <a:t>Grid</a:t>
              </a:r>
              <a:r>
                <a:rPr lang="de-CH" sz="1400" i="1" dirty="0"/>
                <a:t> </a:t>
              </a:r>
              <a:r>
                <a:rPr lang="de-CH" sz="1400" i="1" dirty="0" err="1"/>
                <a:t>Downsampling</a:t>
              </a:r>
              <a:endParaRPr lang="de-CH" dirty="0"/>
            </a:p>
          </p:txBody>
        </p:sp>
      </p:grpSp>
    </p:spTree>
    <p:extLst>
      <p:ext uri="{BB962C8B-B14F-4D97-AF65-F5344CB8AC3E}">
        <p14:creationId xmlns:p14="http://schemas.microsoft.com/office/powerpoint/2010/main" val="12125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esentation1" id="{AB4D9802-7960-4DE2-BEDA-2311032A0BFD}" vid="{A3EFF042-725A-4DCF-87B2-5406192DDF57}"/>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Scan-to-BIM_for_Telecom_Site_Planning</Template>
  <TotalTime>0</TotalTime>
  <Words>1747</Words>
  <Application>Microsoft Office PowerPoint</Application>
  <PresentationFormat>Breitbild</PresentationFormat>
  <Paragraphs>214</Paragraphs>
  <Slides>11</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11</vt:i4>
      </vt:variant>
    </vt:vector>
  </HeadingPairs>
  <TitlesOfParts>
    <vt:vector size="15" baseType="lpstr">
      <vt:lpstr>Arial</vt:lpstr>
      <vt:lpstr>Symbol</vt:lpstr>
      <vt:lpstr>Wingdings</vt:lpstr>
      <vt:lpstr>ETH Zürich</vt:lpstr>
      <vt:lpstr>Automating Scan-to-BIM for Telecom Site Planning</vt:lpstr>
      <vt:lpstr>Introduction</vt:lpstr>
      <vt:lpstr>Problem Space</vt:lpstr>
      <vt:lpstr>Problem Space: Driving Force</vt:lpstr>
      <vt:lpstr>Problem Space: Site Planning Workflow</vt:lpstr>
      <vt:lpstr>Problem Space: Research Questions</vt:lpstr>
      <vt:lpstr>Solution Space</vt:lpstr>
      <vt:lpstr>Solution Space: Methodology</vt:lpstr>
      <vt:lpstr>Solution Space: Scan-to-BIM Workflow</vt:lpstr>
      <vt:lpstr>Solution Space: Object Extraction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Leisi</dc:creator>
  <cp:lastModifiedBy>Jeffrey Leisi</cp:lastModifiedBy>
  <cp:revision>11</cp:revision>
  <dcterms:created xsi:type="dcterms:W3CDTF">2025-03-29T08:07:48Z</dcterms:created>
  <dcterms:modified xsi:type="dcterms:W3CDTF">2025-03-31T10:20:26Z</dcterms:modified>
</cp:coreProperties>
</file>